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6.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7.xml" ContentType="application/vnd.openxmlformats-officedocument.theme+xml"/>
  <Override PartName="/ppt/slideLayouts/slideLayout43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modernComment_7BBF5597_43AD2CAE.xml" ContentType="application/vnd.ms-powerpoint.comment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omments/modernComment_7BBF555B_F195AE4D.xml" ContentType="application/vnd.ms-powerpoint.comment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 id="2147485352" r:id="rId23"/>
  </p:sldMasterIdLst>
  <p:notesMasterIdLst>
    <p:notesMasterId r:id="rId188"/>
  </p:notesMasterIdLst>
  <p:handoutMasterIdLst>
    <p:handoutMasterId r:id="rId189"/>
  </p:handoutMasterIdLst>
  <p:sldIdLst>
    <p:sldId id="2076138403" r:id="rId24"/>
    <p:sldId id="2103813166" r:id="rId25"/>
    <p:sldId id="2103813168" r:id="rId26"/>
    <p:sldId id="2076137339" r:id="rId27"/>
    <p:sldId id="2076136683" r:id="rId28"/>
    <p:sldId id="4369" r:id="rId29"/>
    <p:sldId id="2076136939" r:id="rId30"/>
    <p:sldId id="2076136930" r:id="rId31"/>
    <p:sldId id="2076137337" r:id="rId32"/>
    <p:sldId id="2076136943" r:id="rId33"/>
    <p:sldId id="2076137340" r:id="rId34"/>
    <p:sldId id="2076137341" r:id="rId35"/>
    <p:sldId id="2076136944" r:id="rId36"/>
    <p:sldId id="2076136945" r:id="rId37"/>
    <p:sldId id="2076138482" r:id="rId38"/>
    <p:sldId id="2076136946" r:id="rId39"/>
    <p:sldId id="2076136934" r:id="rId40"/>
    <p:sldId id="687" r:id="rId41"/>
    <p:sldId id="2076136813" r:id="rId42"/>
    <p:sldId id="2076136669" r:id="rId43"/>
    <p:sldId id="2076138509" r:id="rId44"/>
    <p:sldId id="2076138499" r:id="rId45"/>
    <p:sldId id="2103813182" r:id="rId46"/>
    <p:sldId id="2076136929" r:id="rId47"/>
    <p:sldId id="2076138515" r:id="rId48"/>
    <p:sldId id="2076138370" r:id="rId49"/>
    <p:sldId id="2076136818" r:id="rId50"/>
    <p:sldId id="2076136935" r:id="rId51"/>
    <p:sldId id="2076136953" r:id="rId52"/>
    <p:sldId id="2076136956" r:id="rId53"/>
    <p:sldId id="2076138483" r:id="rId54"/>
    <p:sldId id="2076137344" r:id="rId55"/>
    <p:sldId id="2076138508" r:id="rId56"/>
    <p:sldId id="2076136949" r:id="rId57"/>
    <p:sldId id="2076136772" r:id="rId58"/>
    <p:sldId id="2076138470" r:id="rId59"/>
    <p:sldId id="2076138484" r:id="rId60"/>
    <p:sldId id="2076136810" r:id="rId61"/>
    <p:sldId id="2076137345" r:id="rId62"/>
    <p:sldId id="2076138485" r:id="rId63"/>
    <p:sldId id="4400" r:id="rId64"/>
    <p:sldId id="2076138486" r:id="rId65"/>
    <p:sldId id="2076136864" r:id="rId66"/>
    <p:sldId id="2076136816" r:id="rId67"/>
    <p:sldId id="2076138471" r:id="rId68"/>
    <p:sldId id="2076138506" r:id="rId69"/>
    <p:sldId id="2076138487" r:id="rId70"/>
    <p:sldId id="2103813172" r:id="rId71"/>
    <p:sldId id="2076136950" r:id="rId72"/>
    <p:sldId id="2103813169" r:id="rId73"/>
    <p:sldId id="2103813171" r:id="rId74"/>
    <p:sldId id="2103813176" r:id="rId75"/>
    <p:sldId id="2076136684" r:id="rId76"/>
    <p:sldId id="2076136834" r:id="rId77"/>
    <p:sldId id="2076136963" r:id="rId78"/>
    <p:sldId id="2076138500" r:id="rId79"/>
    <p:sldId id="2076138472" r:id="rId80"/>
    <p:sldId id="2076136968" r:id="rId81"/>
    <p:sldId id="2076136904" r:id="rId82"/>
    <p:sldId id="2076138488" r:id="rId83"/>
    <p:sldId id="2076136852" r:id="rId84"/>
    <p:sldId id="2076136850" r:id="rId85"/>
    <p:sldId id="2076136958" r:id="rId86"/>
    <p:sldId id="2076138473" r:id="rId87"/>
    <p:sldId id="2076136853" r:id="rId88"/>
    <p:sldId id="2076136854" r:id="rId89"/>
    <p:sldId id="2076136884" r:id="rId90"/>
    <p:sldId id="2076138489" r:id="rId91"/>
    <p:sldId id="2076138524" r:id="rId92"/>
    <p:sldId id="2076136851" r:id="rId93"/>
    <p:sldId id="2076136856" r:id="rId94"/>
    <p:sldId id="2076136855" r:id="rId95"/>
    <p:sldId id="1836" r:id="rId96"/>
    <p:sldId id="2076138474" r:id="rId97"/>
    <p:sldId id="2076138490" r:id="rId98"/>
    <p:sldId id="2103813173" r:id="rId99"/>
    <p:sldId id="2076138372" r:id="rId100"/>
    <p:sldId id="2103813174" r:id="rId101"/>
    <p:sldId id="2103813175" r:id="rId102"/>
    <p:sldId id="2103813177" r:id="rId103"/>
    <p:sldId id="2076136685" r:id="rId104"/>
    <p:sldId id="2076136819" r:id="rId105"/>
    <p:sldId id="2076136906" r:id="rId106"/>
    <p:sldId id="2076136798" r:id="rId107"/>
    <p:sldId id="2076136822" r:id="rId108"/>
    <p:sldId id="2076138491" r:id="rId109"/>
    <p:sldId id="2076136790" r:id="rId110"/>
    <p:sldId id="2076136975" r:id="rId111"/>
    <p:sldId id="2076136970" r:id="rId112"/>
    <p:sldId id="363" r:id="rId113"/>
    <p:sldId id="2076138448" r:id="rId114"/>
    <p:sldId id="2076138475" r:id="rId115"/>
    <p:sldId id="2076136795" r:id="rId116"/>
    <p:sldId id="2076136972" r:id="rId117"/>
    <p:sldId id="2076138519" r:id="rId118"/>
    <p:sldId id="2076136791" r:id="rId119"/>
    <p:sldId id="2076138476" r:id="rId120"/>
    <p:sldId id="2076136792" r:id="rId121"/>
    <p:sldId id="2076136821" r:id="rId122"/>
    <p:sldId id="2076136820" r:id="rId123"/>
    <p:sldId id="2076136797" r:id="rId124"/>
    <p:sldId id="2076138477" r:id="rId125"/>
    <p:sldId id="2076138492" r:id="rId126"/>
    <p:sldId id="2103813178" r:id="rId127"/>
    <p:sldId id="2076138373" r:id="rId128"/>
    <p:sldId id="2103813179" r:id="rId129"/>
    <p:sldId id="2076136686" r:id="rId130"/>
    <p:sldId id="2076136835" r:id="rId131"/>
    <p:sldId id="2076136840" r:id="rId132"/>
    <p:sldId id="2076138510" r:id="rId133"/>
    <p:sldId id="2076138522" r:id="rId134"/>
    <p:sldId id="2076138521" r:id="rId135"/>
    <p:sldId id="2076136698" r:id="rId136"/>
    <p:sldId id="2076136696" r:id="rId137"/>
    <p:sldId id="2076138478" r:id="rId138"/>
    <p:sldId id="2076136714" r:id="rId139"/>
    <p:sldId id="2076138512" r:id="rId140"/>
    <p:sldId id="2076138520" r:id="rId141"/>
    <p:sldId id="2076138523" r:id="rId142"/>
    <p:sldId id="2076138493" r:id="rId143"/>
    <p:sldId id="2076138502" r:id="rId144"/>
    <p:sldId id="2076138505" r:id="rId145"/>
    <p:sldId id="2076138369" r:id="rId146"/>
    <p:sldId id="2076136908" r:id="rId147"/>
    <p:sldId id="1255" r:id="rId148"/>
    <p:sldId id="2076138479" r:id="rId149"/>
    <p:sldId id="2103813167" r:id="rId150"/>
    <p:sldId id="2076136862" r:id="rId151"/>
    <p:sldId id="11075" r:id="rId152"/>
    <p:sldId id="2076138511" r:id="rId153"/>
    <p:sldId id="2076136846" r:id="rId154"/>
    <p:sldId id="2076138368" r:id="rId155"/>
    <p:sldId id="2076138494" r:id="rId156"/>
    <p:sldId id="2103813180" r:id="rId157"/>
    <p:sldId id="2076138518" r:id="rId158"/>
    <p:sldId id="2076138367" r:id="rId159"/>
    <p:sldId id="2103813181" r:id="rId160"/>
    <p:sldId id="2103813183" r:id="rId161"/>
    <p:sldId id="2076136687" r:id="rId162"/>
    <p:sldId id="2076138514" r:id="rId163"/>
    <p:sldId id="2076138404" r:id="rId164"/>
    <p:sldId id="2076138531" r:id="rId165"/>
    <p:sldId id="2076138464" r:id="rId166"/>
    <p:sldId id="2076136636" r:id="rId167"/>
    <p:sldId id="2076138532" r:id="rId168"/>
    <p:sldId id="2076138496" r:id="rId169"/>
    <p:sldId id="10253" r:id="rId170"/>
    <p:sldId id="2076138375" r:id="rId171"/>
    <p:sldId id="2076138405" r:id="rId172"/>
    <p:sldId id="2076138533" r:id="rId173"/>
    <p:sldId id="2076138497" r:id="rId174"/>
    <p:sldId id="10278" r:id="rId175"/>
    <p:sldId id="10279" r:id="rId176"/>
    <p:sldId id="2076138534" r:id="rId177"/>
    <p:sldId id="2076138498" r:id="rId178"/>
    <p:sldId id="10255" r:id="rId179"/>
    <p:sldId id="2076138379" r:id="rId180"/>
    <p:sldId id="2076138385" r:id="rId181"/>
    <p:sldId id="1853" r:id="rId182"/>
    <p:sldId id="2076138381" r:id="rId183"/>
    <p:sldId id="2076138371" r:id="rId184"/>
    <p:sldId id="2147470482" r:id="rId185"/>
    <p:sldId id="2076138501" r:id="rId186"/>
    <p:sldId id="2076138374" r:id="rId187"/>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8403"/>
            <p14:sldId id="2103813166"/>
            <p14:sldId id="2103813168"/>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2076136934"/>
            <p14:sldId id="687"/>
            <p14:sldId id="2076136813"/>
            <p14:sldId id="2076136669"/>
            <p14:sldId id="2076138509"/>
            <p14:sldId id="2076138499"/>
            <p14:sldId id="2103813182"/>
            <p14:sldId id="2076136929"/>
            <p14:sldId id="2076138515"/>
            <p14:sldId id="2076138370"/>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8508"/>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506"/>
            <p14:sldId id="2076138487"/>
            <p14:sldId id="2103813172"/>
          </p14:sldIdLst>
        </p14:section>
        <p14:section name="Summary" id="{BDA73F25-DAA9-4C52-B857-5E2EF885CC34}">
          <p14:sldIdLst>
            <p14:sldId id="2076136950"/>
            <p14:sldId id="2103813169"/>
            <p14:sldId id="2103813171"/>
            <p14:sldId id="2103813176"/>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Lst>
        </p14:section>
        <p14:section name="3.4 Data protection" id="{88BEDEB0-F822-4084-8991-11DABC5EE008}">
          <p14:sldIdLst>
            <p14:sldId id="2076136853"/>
            <p14:sldId id="2076136854"/>
            <p14:sldId id="2076136884"/>
            <p14:sldId id="2076138489"/>
            <p14:sldId id="2076138524"/>
          </p14:sldIdLst>
        </p14:section>
        <p14:section name="3.5 Security management" id="{2DDC94EB-013D-44CD-BD67-37BB93D50750}">
          <p14:sldIdLst>
            <p14:sldId id="2076136851"/>
            <p14:sldId id="2076136856"/>
            <p14:sldId id="2076136855"/>
            <p14:sldId id="1836"/>
            <p14:sldId id="2076138474"/>
            <p14:sldId id="2076138490"/>
            <p14:sldId id="2103813173"/>
          </p14:sldIdLst>
        </p14:section>
        <p14:section name="3.6 Summary" id="{ED0C5694-B48C-49C9-83DC-C4F58B86FD9A}">
          <p14:sldIdLst>
            <p14:sldId id="2076138372"/>
            <p14:sldId id="2103813174"/>
            <p14:sldId id="2103813175"/>
            <p14:sldId id="2103813177"/>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48"/>
            <p14:sldId id="2076138475"/>
            <p14:sldId id="2076136795"/>
            <p14:sldId id="2076136972"/>
            <p14:sldId id="2076138519"/>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103813178"/>
            <p14:sldId id="2076138373"/>
            <p14:sldId id="2103813179"/>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 id="2076138510"/>
            <p14:sldId id="2076138522"/>
            <p14:sldId id="2076138521"/>
          </p14:sldIdLst>
        </p14:section>
        <p14:section name="5.3. Built-in HA/DR" id="{F0DFF94A-FDBC-3649-ADB5-D17953F78E87}">
          <p14:sldIdLst>
            <p14:sldId id="2076136698"/>
            <p14:sldId id="2076136696"/>
            <p14:sldId id="2076138478"/>
            <p14:sldId id="2076136714"/>
            <p14:sldId id="2076138512"/>
            <p14:sldId id="2076138520"/>
            <p14:sldId id="2076138523"/>
            <p14:sldId id="2076138493"/>
            <p14:sldId id="2076138502"/>
            <p14:sldId id="2076138505"/>
            <p14:sldId id="2076138369"/>
            <p14:sldId id="2076136908"/>
            <p14:sldId id="1255"/>
            <p14:sldId id="2076138479"/>
            <p14:sldId id="2103813167"/>
          </p14:sldIdLst>
        </p14:section>
        <p14:section name="5.4 Availability and consistency" id="{C2911333-9832-4640-A782-F97C0A8B1221}">
          <p14:sldIdLst>
            <p14:sldId id="2076136862"/>
            <p14:sldId id="11075"/>
            <p14:sldId id="2076138511"/>
          </p14:sldIdLst>
        </p14:section>
        <p14:section name="5.5 Congifuration and monitoring availability" id="{1A857DA1-3693-DF42-80EE-9EFDA5B929A8}">
          <p14:sldIdLst>
            <p14:sldId id="2076136846"/>
            <p14:sldId id="2076138368"/>
            <p14:sldId id="2076138494"/>
            <p14:sldId id="2103813180"/>
            <p14:sldId id="2076138518"/>
          </p14:sldIdLst>
        </p14:section>
        <p14:section name="5.6 Summary" id="{E25AB6AD-7978-7743-A8F2-FEC540940CE3}">
          <p14:sldIdLst>
            <p14:sldId id="2076138367"/>
            <p14:sldId id="2103813181"/>
            <p14:sldId id="2103813183"/>
          </p14:sldIdLst>
        </p14:section>
        <p14:section name="Module 6" id="{2B1E7475-8330-4831-BAD7-98739F90199D}">
          <p14:sldIdLst>
            <p14:sldId id="2076136687"/>
          </p14:sldIdLst>
        </p14:section>
        <p14:section name="6.1 Scenario discussion" id="{C4CFFD55-D93E-4936-B839-6E39155EAD90}">
          <p14:sldIdLst>
            <p14:sldId id="2076138514"/>
            <p14:sldId id="2076138404"/>
            <p14:sldId id="2076138531"/>
            <p14:sldId id="2076138464"/>
            <p14:sldId id="2076136636"/>
            <p14:sldId id="2076138532"/>
            <p14:sldId id="2076138496"/>
            <p14:sldId id="10253"/>
            <p14:sldId id="2076138375"/>
            <p14:sldId id="2076138405"/>
            <p14:sldId id="2076138533"/>
            <p14:sldId id="2076138497"/>
            <p14:sldId id="10278"/>
            <p14:sldId id="10279"/>
            <p14:sldId id="2076138534"/>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147470482"/>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4.xml"/><Relationship Id="rId21" Type="http://schemas.openxmlformats.org/officeDocument/2006/relationships/slideMaster" Target="slideMasters/slideMaster16.xml"/><Relationship Id="rId42" Type="http://schemas.openxmlformats.org/officeDocument/2006/relationships/slide" Target="slides/slide19.xml"/><Relationship Id="rId63" Type="http://schemas.openxmlformats.org/officeDocument/2006/relationships/slide" Target="slides/slide40.xml"/><Relationship Id="rId84" Type="http://schemas.openxmlformats.org/officeDocument/2006/relationships/slide" Target="slides/slide61.xml"/><Relationship Id="rId138" Type="http://schemas.openxmlformats.org/officeDocument/2006/relationships/slide" Target="slides/slide115.xml"/><Relationship Id="rId159" Type="http://schemas.openxmlformats.org/officeDocument/2006/relationships/slide" Target="slides/slide136.xml"/><Relationship Id="rId170" Type="http://schemas.openxmlformats.org/officeDocument/2006/relationships/slide" Target="slides/slide147.xml"/><Relationship Id="rId191" Type="http://schemas.openxmlformats.org/officeDocument/2006/relationships/presProps" Target="presProps.xml"/><Relationship Id="rId107" Type="http://schemas.openxmlformats.org/officeDocument/2006/relationships/slide" Target="slides/slide84.xml"/><Relationship Id="rId11" Type="http://schemas.openxmlformats.org/officeDocument/2006/relationships/slideMaster" Target="slideMasters/slideMaster6.xml"/><Relationship Id="rId32" Type="http://schemas.openxmlformats.org/officeDocument/2006/relationships/slide" Target="slides/slide9.xml"/><Relationship Id="rId53" Type="http://schemas.openxmlformats.org/officeDocument/2006/relationships/slide" Target="slides/slide30.xml"/><Relationship Id="rId74" Type="http://schemas.openxmlformats.org/officeDocument/2006/relationships/slide" Target="slides/slide51.xml"/><Relationship Id="rId128" Type="http://schemas.openxmlformats.org/officeDocument/2006/relationships/slide" Target="slides/slide105.xml"/><Relationship Id="rId149" Type="http://schemas.openxmlformats.org/officeDocument/2006/relationships/slide" Target="slides/slide126.xml"/><Relationship Id="rId5" Type="http://schemas.openxmlformats.org/officeDocument/2006/relationships/customXml" Target="../customXml/item5.xml"/><Relationship Id="rId95" Type="http://schemas.openxmlformats.org/officeDocument/2006/relationships/slide" Target="slides/slide72.xml"/><Relationship Id="rId160" Type="http://schemas.openxmlformats.org/officeDocument/2006/relationships/slide" Target="slides/slide137.xml"/><Relationship Id="rId181" Type="http://schemas.openxmlformats.org/officeDocument/2006/relationships/slide" Target="slides/slide158.xml"/><Relationship Id="rId22" Type="http://schemas.openxmlformats.org/officeDocument/2006/relationships/slideMaster" Target="slideMasters/slideMaster17.xml"/><Relationship Id="rId43" Type="http://schemas.openxmlformats.org/officeDocument/2006/relationships/slide" Target="slides/slide20.xml"/><Relationship Id="rId64" Type="http://schemas.openxmlformats.org/officeDocument/2006/relationships/slide" Target="slides/slide41.xml"/><Relationship Id="rId118" Type="http://schemas.openxmlformats.org/officeDocument/2006/relationships/slide" Target="slides/slide95.xml"/><Relationship Id="rId139" Type="http://schemas.openxmlformats.org/officeDocument/2006/relationships/slide" Target="slides/slide116.xml"/><Relationship Id="rId85" Type="http://schemas.openxmlformats.org/officeDocument/2006/relationships/slide" Target="slides/slide62.xml"/><Relationship Id="rId150" Type="http://schemas.openxmlformats.org/officeDocument/2006/relationships/slide" Target="slides/slide127.xml"/><Relationship Id="rId171" Type="http://schemas.openxmlformats.org/officeDocument/2006/relationships/slide" Target="slides/slide148.xml"/><Relationship Id="rId192" Type="http://schemas.openxmlformats.org/officeDocument/2006/relationships/viewProps" Target="viewProps.xml"/><Relationship Id="rId12" Type="http://schemas.openxmlformats.org/officeDocument/2006/relationships/slideMaster" Target="slideMasters/slideMaster7.xml"/><Relationship Id="rId33" Type="http://schemas.openxmlformats.org/officeDocument/2006/relationships/slide" Target="slides/slide10.xml"/><Relationship Id="rId108" Type="http://schemas.openxmlformats.org/officeDocument/2006/relationships/slide" Target="slides/slide85.xml"/><Relationship Id="rId129" Type="http://schemas.openxmlformats.org/officeDocument/2006/relationships/slide" Target="slides/slide106.xml"/><Relationship Id="rId54" Type="http://schemas.openxmlformats.org/officeDocument/2006/relationships/slide" Target="slides/slide31.xml"/><Relationship Id="rId75" Type="http://schemas.openxmlformats.org/officeDocument/2006/relationships/slide" Target="slides/slide52.xml"/><Relationship Id="rId96" Type="http://schemas.openxmlformats.org/officeDocument/2006/relationships/slide" Target="slides/slide73.xml"/><Relationship Id="rId140" Type="http://schemas.openxmlformats.org/officeDocument/2006/relationships/slide" Target="slides/slide117.xml"/><Relationship Id="rId161" Type="http://schemas.openxmlformats.org/officeDocument/2006/relationships/slide" Target="slides/slide138.xml"/><Relationship Id="rId182" Type="http://schemas.openxmlformats.org/officeDocument/2006/relationships/slide" Target="slides/slide159.xml"/><Relationship Id="rId6" Type="http://schemas.openxmlformats.org/officeDocument/2006/relationships/slideMaster" Target="slideMasters/slideMaster1.xml"/><Relationship Id="rId23" Type="http://schemas.openxmlformats.org/officeDocument/2006/relationships/slideMaster" Target="slideMasters/slideMaster18.xml"/><Relationship Id="rId119" Type="http://schemas.openxmlformats.org/officeDocument/2006/relationships/slide" Target="slides/slide96.xml"/><Relationship Id="rId44" Type="http://schemas.openxmlformats.org/officeDocument/2006/relationships/slide" Target="slides/slide21.xml"/><Relationship Id="rId65" Type="http://schemas.openxmlformats.org/officeDocument/2006/relationships/slide" Target="slides/slide42.xml"/><Relationship Id="rId86" Type="http://schemas.openxmlformats.org/officeDocument/2006/relationships/slide" Target="slides/slide63.xml"/><Relationship Id="rId130" Type="http://schemas.openxmlformats.org/officeDocument/2006/relationships/slide" Target="slides/slide107.xml"/><Relationship Id="rId151" Type="http://schemas.openxmlformats.org/officeDocument/2006/relationships/slide" Target="slides/slide128.xml"/><Relationship Id="rId172" Type="http://schemas.openxmlformats.org/officeDocument/2006/relationships/slide" Target="slides/slide149.xml"/><Relationship Id="rId193" Type="http://schemas.openxmlformats.org/officeDocument/2006/relationships/theme" Target="theme/theme1.xml"/><Relationship Id="rId13" Type="http://schemas.openxmlformats.org/officeDocument/2006/relationships/slideMaster" Target="slideMasters/slideMaster8.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167" Type="http://schemas.openxmlformats.org/officeDocument/2006/relationships/slide" Target="slides/slide144.xml"/><Relationship Id="rId188"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slide" Target="slides/slide139.xml"/><Relationship Id="rId183" Type="http://schemas.openxmlformats.org/officeDocument/2006/relationships/slide" Target="slides/slide160.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178" Type="http://schemas.openxmlformats.org/officeDocument/2006/relationships/slide" Target="slides/slide155.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73" Type="http://schemas.openxmlformats.org/officeDocument/2006/relationships/slide" Target="slides/slide150.xml"/><Relationship Id="rId194" Type="http://schemas.openxmlformats.org/officeDocument/2006/relationships/tableStyles" Target="tableStyles.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168" Type="http://schemas.openxmlformats.org/officeDocument/2006/relationships/slide" Target="slides/slide145.xml"/><Relationship Id="rId8" Type="http://schemas.openxmlformats.org/officeDocument/2006/relationships/slideMaster" Target="slideMasters/slideMaster3.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slide" Target="slides/slide140.xml"/><Relationship Id="rId184" Type="http://schemas.openxmlformats.org/officeDocument/2006/relationships/slide" Target="slides/slide161.xml"/><Relationship Id="rId189"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15.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 Id="rId174" Type="http://schemas.openxmlformats.org/officeDocument/2006/relationships/slide" Target="slides/slide151.xml"/><Relationship Id="rId179" Type="http://schemas.openxmlformats.org/officeDocument/2006/relationships/slide" Target="slides/slide156.xml"/><Relationship Id="rId195" Type="http://schemas.microsoft.com/office/2018/10/relationships/authors" Target="authors.xml"/><Relationship Id="rId190" Type="http://schemas.openxmlformats.org/officeDocument/2006/relationships/commentAuthors" Target="commentAuthors.xml"/><Relationship Id="rId15" Type="http://schemas.openxmlformats.org/officeDocument/2006/relationships/slideMaster" Target="slideMasters/slideMaster10.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slide" Target="slides/slide104.xml"/><Relationship Id="rId10" Type="http://schemas.openxmlformats.org/officeDocument/2006/relationships/slideMaster" Target="slideMasters/slideMaster5.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43" Type="http://schemas.openxmlformats.org/officeDocument/2006/relationships/slide" Target="slides/slide120.xml"/><Relationship Id="rId148" Type="http://schemas.openxmlformats.org/officeDocument/2006/relationships/slide" Target="slides/slide125.xml"/><Relationship Id="rId164" Type="http://schemas.openxmlformats.org/officeDocument/2006/relationships/slide" Target="slides/slide141.xml"/><Relationship Id="rId169" Type="http://schemas.openxmlformats.org/officeDocument/2006/relationships/slide" Target="slides/slide146.xml"/><Relationship Id="rId185" Type="http://schemas.openxmlformats.org/officeDocument/2006/relationships/slide" Target="slides/slide162.xml"/><Relationship Id="rId4" Type="http://schemas.openxmlformats.org/officeDocument/2006/relationships/customXml" Target="../customXml/item4.xml"/><Relationship Id="rId9" Type="http://schemas.openxmlformats.org/officeDocument/2006/relationships/slideMaster" Target="slideMasters/slideMaster4.xml"/><Relationship Id="rId180" Type="http://schemas.openxmlformats.org/officeDocument/2006/relationships/slide" Target="slides/slide157.xml"/><Relationship Id="rId26" Type="http://schemas.openxmlformats.org/officeDocument/2006/relationships/slide" Target="slides/slide3.xml"/><Relationship Id="rId47" Type="http://schemas.openxmlformats.org/officeDocument/2006/relationships/slide" Target="slides/slide24.xml"/><Relationship Id="rId68" Type="http://schemas.openxmlformats.org/officeDocument/2006/relationships/slide" Target="slides/slide45.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54" Type="http://schemas.openxmlformats.org/officeDocument/2006/relationships/slide" Target="slides/slide131.xml"/><Relationship Id="rId175" Type="http://schemas.openxmlformats.org/officeDocument/2006/relationships/slide" Target="slides/slide152.xml"/><Relationship Id="rId16" Type="http://schemas.openxmlformats.org/officeDocument/2006/relationships/slideMaster" Target="slideMasters/slideMaster11.xml"/><Relationship Id="rId37" Type="http://schemas.openxmlformats.org/officeDocument/2006/relationships/slide" Target="slides/slide14.xml"/><Relationship Id="rId58" Type="http://schemas.openxmlformats.org/officeDocument/2006/relationships/slide" Target="slides/slide35.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44" Type="http://schemas.openxmlformats.org/officeDocument/2006/relationships/slide" Target="slides/slide121.xml"/><Relationship Id="rId90" Type="http://schemas.openxmlformats.org/officeDocument/2006/relationships/slide" Target="slides/slide67.xml"/><Relationship Id="rId165" Type="http://schemas.openxmlformats.org/officeDocument/2006/relationships/slide" Target="slides/slide142.xml"/><Relationship Id="rId186" Type="http://schemas.openxmlformats.org/officeDocument/2006/relationships/slide" Target="slides/slide163.xml"/><Relationship Id="rId27" Type="http://schemas.openxmlformats.org/officeDocument/2006/relationships/slide" Target="slides/slide4.xml"/><Relationship Id="rId48" Type="http://schemas.openxmlformats.org/officeDocument/2006/relationships/slide" Target="slides/slide25.xml"/><Relationship Id="rId69" Type="http://schemas.openxmlformats.org/officeDocument/2006/relationships/slide" Target="slides/slide46.xml"/><Relationship Id="rId113" Type="http://schemas.openxmlformats.org/officeDocument/2006/relationships/slide" Target="slides/slide90.xml"/><Relationship Id="rId134" Type="http://schemas.openxmlformats.org/officeDocument/2006/relationships/slide" Target="slides/slide111.xml"/><Relationship Id="rId80" Type="http://schemas.openxmlformats.org/officeDocument/2006/relationships/slide" Target="slides/slide57.xml"/><Relationship Id="rId155" Type="http://schemas.openxmlformats.org/officeDocument/2006/relationships/slide" Target="slides/slide132.xml"/><Relationship Id="rId176" Type="http://schemas.openxmlformats.org/officeDocument/2006/relationships/slide" Target="slides/slide153.xml"/><Relationship Id="rId17" Type="http://schemas.openxmlformats.org/officeDocument/2006/relationships/slideMaster" Target="slideMasters/slideMaster12.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24" Type="http://schemas.openxmlformats.org/officeDocument/2006/relationships/slide" Target="slides/slide101.xml"/><Relationship Id="rId70" Type="http://schemas.openxmlformats.org/officeDocument/2006/relationships/slide" Target="slides/slide47.xml"/><Relationship Id="rId91" Type="http://schemas.openxmlformats.org/officeDocument/2006/relationships/slide" Target="slides/slide68.xml"/><Relationship Id="rId145" Type="http://schemas.openxmlformats.org/officeDocument/2006/relationships/slide" Target="slides/slide122.xml"/><Relationship Id="rId166" Type="http://schemas.openxmlformats.org/officeDocument/2006/relationships/slide" Target="slides/slide143.xml"/><Relationship Id="rId187" Type="http://schemas.openxmlformats.org/officeDocument/2006/relationships/slide" Target="slides/slide164.xml"/><Relationship Id="rId1" Type="http://schemas.openxmlformats.org/officeDocument/2006/relationships/customXml" Target="../customXml/item1.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60" Type="http://schemas.openxmlformats.org/officeDocument/2006/relationships/slide" Target="slides/slide37.xml"/><Relationship Id="rId81" Type="http://schemas.openxmlformats.org/officeDocument/2006/relationships/slide" Target="slides/slide58.xml"/><Relationship Id="rId135" Type="http://schemas.openxmlformats.org/officeDocument/2006/relationships/slide" Target="slides/slide112.xml"/><Relationship Id="rId156" Type="http://schemas.openxmlformats.org/officeDocument/2006/relationships/slide" Target="slides/slide133.xml"/><Relationship Id="rId177" Type="http://schemas.openxmlformats.org/officeDocument/2006/relationships/slide" Target="slides/slide154.xml"/><Relationship Id="rId18" Type="http://schemas.openxmlformats.org/officeDocument/2006/relationships/slideMaster" Target="slideMasters/slideMaster13.xml"/><Relationship Id="rId39" Type="http://schemas.openxmlformats.org/officeDocument/2006/relationships/slide" Target="slides/slide16.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comments/modernComment_7BBF5597_43AD2CAE.xml><?xml version="1.0" encoding="utf-8"?>
<p188:cmLst xmlns:a="http://schemas.openxmlformats.org/drawingml/2006/main" xmlns:r="http://schemas.openxmlformats.org/officeDocument/2006/relationships" xmlns:p188="http://schemas.microsoft.com/office/powerpoint/2018/8/main">
  <p188:cm id="{EF1220B0-917C-4FEB-9D33-0068939CC2C0}" authorId="{0B30EB1B-83CB-6D3E-A2B8-0CEFDD55FC8C}" created="2021-01-08T15:54:38.346">
    <ac:deMkLst xmlns:ac="http://schemas.microsoft.com/office/drawing/2013/main/command">
      <pc:docMk xmlns:pc="http://schemas.microsoft.com/office/powerpoint/2013/main/command"/>
      <pc:sldMk xmlns:pc="http://schemas.microsoft.com/office/powerpoint/2013/main/command" cId="1135422638" sldId="2076136855"/>
      <ac:spMk id="2" creationId="{3E9D1A16-7B7A-4F10-9044-E007E22D647F}"/>
    </ac:deMkLst>
    <p188:replyLst>
      <p188:reply id="{3E9CF275-0494-4851-8465-41AD64FB6E88}" authorId="{0B30EB1B-83CB-6D3E-A2B8-0CEFDD55FC8C}" created="2021-01-08T16:01:16.962">
        <p188:txBody>
          <a:bodyPr/>
          <a:lstStyle/>
          <a:p>
            <a:r>
              <a:rPr lang="en-US"/>
              <a:t>Actually, it's probably fine, it's still a great visual and they exist separately and not together</a:t>
            </a:r>
          </a:p>
        </p188:txBody>
      </p188:reply>
    </p188:replyLst>
    <p188:txBody>
      <a:bodyPr/>
      <a:lstStyle/>
      <a:p>
        <a:r>
          <a:rPr lang="en-US"/>
          <a:t>These views don't exist anymore so we may want to change, suggestions after this slide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r>
            <a:rPr lang="en-US" sz="1200" kern="1200">
              <a:solidFill>
                <a:prstClr val="black">
                  <a:hueOff val="0"/>
                  <a:satOff val="0"/>
                  <a:lumOff val="0"/>
                  <a:alphaOff val="0"/>
                </a:prstClr>
              </a:solidFill>
              <a:latin typeface="Segoe UI"/>
              <a:ea typeface="+mn-ea"/>
              <a:cs typeface="+mn-cs"/>
            </a:rPr>
            <a:t>Azure </a:t>
          </a:r>
        </a:p>
        <a:p>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r>
            <a:rPr lang="en-US" sz="1200" kern="1200">
              <a:solidFill>
                <a:prstClr val="black">
                  <a:hueOff val="0"/>
                  <a:satOff val="0"/>
                  <a:lumOff val="0"/>
                  <a:alphaOff val="0"/>
                </a:prstClr>
              </a:solidFill>
              <a:latin typeface="Segoe UI"/>
              <a:ea typeface="+mn-ea"/>
              <a:cs typeface="+mn-cs"/>
            </a:rPr>
            <a:t>Azure SQL Database Hyperscale</a:t>
          </a:r>
        </a:p>
        <a:p>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66B3F250-FEB8-43C3-BE29-727D15EE77C0}">
      <dgm:prSet custT="1"/>
      <dgm:spPr>
        <a:noFill/>
        <a:ln>
          <a:noFill/>
        </a:ln>
        <a:effectLst/>
      </dgm:spPr>
      <dgm:t>
        <a:bodyPr spcFirstLastPara="0" vert="horz" wrap="square" lIns="0" tIns="0" rIns="101600" bIns="0" numCol="1" spcCol="1270" anchor="ctr" anchorCtr="0"/>
        <a:lstStyle/>
        <a:p>
          <a:pPr>
            <a:defRPr b="1"/>
          </a:pPr>
          <a:r>
            <a:rPr lang="en-US" sz="1600" b="1" kern="1200">
              <a:solidFill>
                <a:srgbClr val="0078D4"/>
              </a:solidFill>
              <a:latin typeface="Segoe UI"/>
              <a:ea typeface="+mn-ea"/>
              <a:cs typeface="+mn-cs"/>
            </a:rPr>
            <a:t>2020</a:t>
          </a:r>
        </a:p>
      </dgm:t>
    </dgm:pt>
    <dgm:pt modelId="{5BCD9E54-C2C9-47E2-80D4-FDA6503EA3B9}" type="parTrans" cxnId="{C492DAF6-E915-4CCD-A249-43E6390F3C23}">
      <dgm:prSet/>
      <dgm:spPr/>
      <dgm:t>
        <a:bodyPr/>
        <a:lstStyle/>
        <a:p>
          <a:endParaRPr lang="en-US"/>
        </a:p>
      </dgm:t>
    </dgm:pt>
    <dgm:pt modelId="{AC5FE79C-DCCC-4CBA-914E-FB229525E234}" type="sibTrans" cxnId="{C492DAF6-E915-4CCD-A249-43E6390F3C23}">
      <dgm:prSet/>
      <dgm:spPr/>
      <dgm:t>
        <a:bodyPr/>
        <a:lstStyle/>
        <a:p>
          <a:endParaRPr lang="en-US"/>
        </a:p>
      </dgm:t>
    </dgm:pt>
    <dgm:pt modelId="{12FED92C-D123-4574-86BF-787D963ABE4D}">
      <dgm:prSet custT="1"/>
      <dgm:spPr/>
      <dgm:t>
        <a:bodyPr/>
        <a:lstStyle/>
        <a:p>
          <a:r>
            <a:rPr lang="en-US" sz="1200" kern="1200">
              <a:solidFill>
                <a:prstClr val="black">
                  <a:hueOff val="0"/>
                  <a:satOff val="0"/>
                  <a:lumOff val="0"/>
                  <a:alphaOff val="0"/>
                </a:prstClr>
              </a:solidFill>
              <a:latin typeface="Segoe UI"/>
              <a:ea typeface="+mn-ea"/>
              <a:cs typeface="+mn-cs"/>
            </a:rPr>
            <a:t>Azure SQL</a:t>
          </a:r>
        </a:p>
      </dgm:t>
    </dgm:pt>
    <dgm:pt modelId="{90549B03-D4AC-497D-BA98-115B1F178284}" type="parTrans" cxnId="{EDE692D4-C674-4E80-83AF-14F090CD1B32}">
      <dgm:prSet/>
      <dgm:spPr/>
      <dgm:t>
        <a:bodyPr/>
        <a:lstStyle/>
        <a:p>
          <a:endParaRPr lang="en-US"/>
        </a:p>
      </dgm:t>
    </dgm:pt>
    <dgm:pt modelId="{772E880C-ED1A-4C3B-A476-F04255E8224D}" type="sibTrans" cxnId="{EDE692D4-C674-4E80-83AF-14F090CD1B32}">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2"/>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1"/>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1" custLinFactX="11128" custLinFactNeighborX="100000"/>
      <dgm:spPr/>
    </dgm:pt>
    <dgm:pt modelId="{B2FD37B0-F01B-4D44-8CF8-218202E0D1E8}" type="pres">
      <dgm:prSet presAssocID="{5B61AFCB-3999-4FF6-8C40-951220175333}" presName="Ellipse" presStyleLbl="fgAcc1" presStyleIdx="1" presStyleCnt="12"/>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2">
        <dgm:presLayoutVars>
          <dgm:bulletEnabled val="1"/>
        </dgm:presLayoutVars>
      </dgm:prSet>
      <dgm:spPr/>
    </dgm:pt>
    <dgm:pt modelId="{CB2CFD90-D3B6-4E12-8EDF-2099CE76871D}" type="pres">
      <dgm:prSet presAssocID="{5B61AFCB-3999-4FF6-8C40-951220175333}" presName="L1TextContainer" presStyleLbl="revTx" presStyleIdx="1" presStyleCnt="22"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1"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1"/>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1"/>
      <dgm:spPr/>
    </dgm:pt>
    <dgm:pt modelId="{52EA3B33-2EB4-405C-8052-10B3DD9273E2}" type="pres">
      <dgm:prSet presAssocID="{2462E462-454F-481E-88EF-4AD285869C68}" presName="Ellipse" presStyleLbl="fgAcc1" presStyleIdx="2" presStyleCnt="12"/>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2">
        <dgm:presLayoutVars>
          <dgm:bulletEnabled val="1"/>
        </dgm:presLayoutVars>
      </dgm:prSet>
      <dgm:spPr/>
    </dgm:pt>
    <dgm:pt modelId="{48B40D64-EA99-4B20-B620-BDEEAA6834AA}" type="pres">
      <dgm:prSet presAssocID="{2462E462-454F-481E-88EF-4AD285869C68}" presName="L1TextContainer" presStyleLbl="revTx" presStyleIdx="3" presStyleCnt="22">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1"/>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1"/>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1"/>
      <dgm:spPr/>
    </dgm:pt>
    <dgm:pt modelId="{6BF1D37F-E363-4EDE-BB62-3D33AEE4F697}" type="pres">
      <dgm:prSet presAssocID="{AD9D6D17-9CD0-436E-B2F5-3107859008C9}" presName="Ellipse" presStyleLbl="fgAcc1" presStyleIdx="3" presStyleCnt="12"/>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2">
        <dgm:presLayoutVars>
          <dgm:bulletEnabled val="1"/>
        </dgm:presLayoutVars>
      </dgm:prSet>
      <dgm:spPr/>
    </dgm:pt>
    <dgm:pt modelId="{4834ED91-36CE-447C-B8D4-984AC9474013}" type="pres">
      <dgm:prSet presAssocID="{AD9D6D17-9CD0-436E-B2F5-3107859008C9}" presName="L1TextContainer" presStyleLbl="revTx" presStyleIdx="5" presStyleCnt="22">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1"/>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1"/>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1" custLinFactNeighborX="24097"/>
      <dgm:spPr/>
    </dgm:pt>
    <dgm:pt modelId="{F2AE6278-65FD-49DF-B70A-DC2E6C36130D}" type="pres">
      <dgm:prSet presAssocID="{0A20DFE2-6CF3-4F83-A2A3-0B988DAA1C59}" presName="Ellipse" presStyleLbl="fgAcc1" presStyleIdx="4" presStyleCnt="12"/>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2">
        <dgm:presLayoutVars>
          <dgm:bulletEnabled val="1"/>
        </dgm:presLayoutVars>
      </dgm:prSet>
      <dgm:spPr/>
    </dgm:pt>
    <dgm:pt modelId="{218B202C-0784-44AF-AD9E-F0018E1A94B0}" type="pres">
      <dgm:prSet presAssocID="{0A20DFE2-6CF3-4F83-A2A3-0B988DAA1C59}" presName="L1TextContainer" presStyleLbl="revTx" presStyleIdx="7" presStyleCnt="22"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1"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1"/>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1"/>
      <dgm:spPr/>
    </dgm:pt>
    <dgm:pt modelId="{F1CBD4BE-969B-4486-A695-DC1D5CAB272D}" type="pres">
      <dgm:prSet presAssocID="{7FE82F18-3DE2-4F24-95FF-E6CA081E2C79}" presName="Ellipse" presStyleLbl="fgAcc1" presStyleIdx="5" presStyleCnt="12"/>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2">
        <dgm:presLayoutVars>
          <dgm:bulletEnabled val="1"/>
        </dgm:presLayoutVars>
      </dgm:prSet>
      <dgm:spPr/>
    </dgm:pt>
    <dgm:pt modelId="{EF110A13-FCBC-47DD-AE79-EC993998E6B5}" type="pres">
      <dgm:prSet presAssocID="{7FE82F18-3DE2-4F24-95FF-E6CA081E2C79}" presName="L1TextContainer" presStyleLbl="revTx" presStyleIdx="9" presStyleCnt="22">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1"/>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1"/>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1" custLinFactNeighborX="16926"/>
      <dgm:spPr/>
    </dgm:pt>
    <dgm:pt modelId="{240E7FBE-C865-407A-AADD-6DA049BA2859}" type="pres">
      <dgm:prSet presAssocID="{61C68061-E3C3-4985-9230-5D34FCF685BC}" presName="Ellipse" presStyleLbl="fgAcc1" presStyleIdx="6" presStyleCnt="12"/>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2">
        <dgm:presLayoutVars>
          <dgm:bulletEnabled val="1"/>
        </dgm:presLayoutVars>
      </dgm:prSet>
      <dgm:spPr/>
    </dgm:pt>
    <dgm:pt modelId="{56ADB5EA-A5C5-4B6F-9257-5AF5D80E59F4}" type="pres">
      <dgm:prSet presAssocID="{61C68061-E3C3-4985-9230-5D34FCF685BC}" presName="L1TextContainer" presStyleLbl="revTx" presStyleIdx="11" presStyleCnt="22"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1"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1"/>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1"/>
      <dgm:spPr/>
    </dgm:pt>
    <dgm:pt modelId="{035B2F06-DF58-456F-94CB-BC9DABC7BB1D}" type="pres">
      <dgm:prSet presAssocID="{E756C650-8DCF-4674-9A20-D4D953B92904}" presName="Ellipse" presStyleLbl="fgAcc1" presStyleIdx="7" presStyleCnt="12"/>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2">
        <dgm:presLayoutVars>
          <dgm:bulletEnabled val="1"/>
        </dgm:presLayoutVars>
      </dgm:prSet>
      <dgm:spPr/>
    </dgm:pt>
    <dgm:pt modelId="{32C68120-95FE-49F6-8FA0-955148FEE4FE}" type="pres">
      <dgm:prSet presAssocID="{E756C650-8DCF-4674-9A20-D4D953B92904}" presName="L1TextContainer" presStyleLbl="revTx" presStyleIdx="13" presStyleCnt="22">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1"/>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1"/>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1"/>
      <dgm:spPr/>
    </dgm:pt>
    <dgm:pt modelId="{BD564CF5-EA25-4734-86C1-A853C820E9B3}" type="pres">
      <dgm:prSet presAssocID="{6784EAC2-4575-4315-A07D-BBF05620D9C3}" presName="Ellipse" presStyleLbl="fgAcc1" presStyleIdx="8" presStyleCnt="12"/>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2">
        <dgm:presLayoutVars>
          <dgm:bulletEnabled val="1"/>
        </dgm:presLayoutVars>
      </dgm:prSet>
      <dgm:spPr/>
    </dgm:pt>
    <dgm:pt modelId="{B1F37C2F-7445-4AC7-8D86-7A5E29D7B54F}" type="pres">
      <dgm:prSet presAssocID="{6784EAC2-4575-4315-A07D-BBF05620D9C3}" presName="L1TextContainer" presStyleLbl="revTx" presStyleIdx="15" presStyleCnt="22">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1"/>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1"/>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1"/>
      <dgm:spPr/>
    </dgm:pt>
    <dgm:pt modelId="{86B023C2-AD15-466D-8B5A-5B82C13F80E0}" type="pres">
      <dgm:prSet presAssocID="{ACC76568-A938-4943-9ABB-CE890B6FAC5B}" presName="Ellipse" presStyleLbl="fgAcc1" presStyleIdx="9" presStyleCnt="12"/>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2">
        <dgm:presLayoutVars>
          <dgm:bulletEnabled val="1"/>
        </dgm:presLayoutVars>
      </dgm:prSet>
      <dgm:spPr/>
    </dgm:pt>
    <dgm:pt modelId="{53648BC2-65C6-4B8F-8795-28344210DDDB}" type="pres">
      <dgm:prSet presAssocID="{ACC76568-A938-4943-9ABB-CE890B6FAC5B}" presName="L1TextContainer" presStyleLbl="revTx" presStyleIdx="17" presStyleCnt="22">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1"/>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1"/>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1" custLinFactNeighborX="-36223"/>
      <dgm:spPr/>
    </dgm:pt>
    <dgm:pt modelId="{84F9DAB1-3180-4BAC-998C-62D3D6D03BC0}" type="pres">
      <dgm:prSet presAssocID="{92C0E39A-7209-4B44-B95D-50709CC93856}" presName="Ellipse" presStyleLbl="fgAcc1" presStyleIdx="10" presStyleCnt="12"/>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2">
        <dgm:presLayoutVars>
          <dgm:bulletEnabled val="1"/>
        </dgm:presLayoutVars>
      </dgm:prSet>
      <dgm:spPr/>
    </dgm:pt>
    <dgm:pt modelId="{869FEED5-CD70-49E8-BF51-B4E248BBFFF7}" type="pres">
      <dgm:prSet presAssocID="{92C0E39A-7209-4B44-B95D-50709CC93856}" presName="L1TextContainer" presStyleLbl="revTx" presStyleIdx="19" presStyleCnt="22" custLinFactNeighborX="-7133" custLinFactNeighborY="27932">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1"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 modelId="{C7079FED-FBE7-4BB8-9662-D85F9A706962}" type="pres">
      <dgm:prSet presAssocID="{532D99DC-BFAF-463D-96B5-AD6FDC7D841C}" presName="spaceBetweenRectangles" presStyleCnt="0"/>
      <dgm:spPr/>
    </dgm:pt>
    <dgm:pt modelId="{FEAA33FE-BF6D-4DD3-A84E-B6F89C3250B0}" type="pres">
      <dgm:prSet presAssocID="{66B3F250-FEB8-43C3-BE29-727D15EE77C0}" presName="composite" presStyleCnt="0"/>
      <dgm:spPr/>
    </dgm:pt>
    <dgm:pt modelId="{388D49CD-3D4D-4D23-9C93-D56D9124E52F}" type="pres">
      <dgm:prSet presAssocID="{66B3F250-FEB8-43C3-BE29-727D15EE77C0}" presName="ConnectorPoint" presStyleLbl="lnNode1" presStyleIdx="10" presStyleCnt="11"/>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CD1FCB9-D5FC-427D-B5F1-844F571EEA05}" type="pres">
      <dgm:prSet presAssocID="{66B3F250-FEB8-43C3-BE29-727D15EE77C0}" presName="DropPinPlaceHolder" presStyleCnt="0"/>
      <dgm:spPr/>
    </dgm:pt>
    <dgm:pt modelId="{16203D30-9D37-44E9-84D1-8036E4A3611E}" type="pres">
      <dgm:prSet presAssocID="{66B3F250-FEB8-43C3-BE29-727D15EE77C0}" presName="DropPin" presStyleLbl="alignNode1" presStyleIdx="10" presStyleCnt="11"/>
      <dgm:spPr/>
    </dgm:pt>
    <dgm:pt modelId="{ED122016-346A-4E21-BB1E-6578158388C2}" type="pres">
      <dgm:prSet presAssocID="{66B3F250-FEB8-43C3-BE29-727D15EE77C0}" presName="Ellipse" presStyleLbl="fgAcc1" presStyleIdx="11" presStyleCnt="12"/>
      <dgm:spPr>
        <a:xfrm>
          <a:off x="9870328" y="514697"/>
          <a:ext cx="225033" cy="225033"/>
        </a:xfrm>
        <a:prstGeom prst="ellipse">
          <a:avLst/>
        </a:prstGeom>
        <a:solidFill>
          <a:srgbClr val="0078D4">
            <a:alpha val="90000"/>
          </a:srgbClr>
        </a:solidFill>
        <a:ln w="10795" cap="flat" cmpd="sng" algn="ctr">
          <a:noFill/>
          <a:prstDash val="solid"/>
        </a:ln>
        <a:effectLst/>
      </dgm:spPr>
    </dgm:pt>
    <dgm:pt modelId="{7C1D39EE-D781-444F-BDB9-1A98DFC8F811}" type="pres">
      <dgm:prSet presAssocID="{66B3F250-FEB8-43C3-BE29-727D15EE77C0}" presName="L2TextContainer" presStyleLbl="revTx" presStyleIdx="20" presStyleCnt="22">
        <dgm:presLayoutVars>
          <dgm:bulletEnabled val="1"/>
        </dgm:presLayoutVars>
      </dgm:prSet>
      <dgm:spPr/>
    </dgm:pt>
    <dgm:pt modelId="{8BBF8143-4B08-48AE-96A3-DEB2DB7FE187}" type="pres">
      <dgm:prSet presAssocID="{66B3F250-FEB8-43C3-BE29-727D15EE77C0}" presName="L1TextContainer" presStyleLbl="revTx" presStyleIdx="21" presStyleCnt="22">
        <dgm:presLayoutVars>
          <dgm:chMax val="1"/>
          <dgm:chPref val="1"/>
          <dgm:bulletEnabled val="1"/>
        </dgm:presLayoutVars>
      </dgm:prSet>
      <dgm:spPr>
        <a:xfrm>
          <a:off x="10187420" y="412640"/>
          <a:ext cx="1551592" cy="429146"/>
        </a:xfrm>
        <a:prstGeom prst="rect">
          <a:avLst/>
        </a:prstGeom>
      </dgm:spPr>
    </dgm:pt>
    <dgm:pt modelId="{1F18A03D-AA99-41B7-8668-1EEC2729992D}" type="pres">
      <dgm:prSet presAssocID="{66B3F250-FEB8-43C3-BE29-727D15EE77C0}" presName="ConnectLine" presStyleLbl="sibTrans1D1" presStyleIdx="10" presStyleCnt="11"/>
      <dgm:spPr>
        <a:noFill/>
        <a:ln w="12700" cap="flat" cmpd="sng" algn="ctr">
          <a:solidFill>
            <a:schemeClr val="accent1">
              <a:hueOff val="0"/>
              <a:satOff val="0"/>
              <a:lumOff val="0"/>
              <a:alphaOff val="0"/>
            </a:schemeClr>
          </a:solidFill>
          <a:prstDash val="dash"/>
        </a:ln>
        <a:effectLst/>
      </dgm:spPr>
    </dgm:pt>
    <dgm:pt modelId="{BB82F655-DFEB-4D44-9A85-0ABBBFE56C01}" type="pres">
      <dgm:prSet presAssocID="{66B3F250-FEB8-43C3-BE29-727D15EE77C0}"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0F6E9923-EC19-4E53-98A2-353A5AAB9604}" type="presOf" srcId="{66B3F250-FEB8-43C3-BE29-727D15EE77C0}" destId="{8BBF8143-4B08-48AE-96A3-DEB2DB7FE187}"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73418E74-2E80-420C-ACE9-D556AD2860BD}" type="presOf" srcId="{12FED92C-D123-4574-86BF-787D963ABE4D}" destId="{7C1D39EE-D781-444F-BDB9-1A98DFC8F811}" srcOrd="0" destOrd="0" presId="urn:microsoft.com/office/officeart/2017/3/layout/DropPinTimeline"/>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EDE692D4-C674-4E80-83AF-14F090CD1B32}" srcId="{66B3F250-FEB8-43C3-BE29-727D15EE77C0}" destId="{12FED92C-D123-4574-86BF-787D963ABE4D}" srcOrd="0" destOrd="0" parTransId="{90549B03-D4AC-497D-BA98-115B1F178284}" sibTransId="{772E880C-ED1A-4C3B-A476-F04255E8224D}"/>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C492DAF6-E915-4CCD-A249-43E6390F3C23}" srcId="{A38592E4-1517-4923-997D-653968EFA9ED}" destId="{66B3F250-FEB8-43C3-BE29-727D15EE77C0}" srcOrd="10" destOrd="0" parTransId="{5BCD9E54-C2C9-47E2-80D4-FDA6503EA3B9}" sibTransId="{AC5FE79C-DCCC-4CBA-914E-FB229525E234}"/>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 modelId="{4DD347E5-71BC-4671-AF62-BAAB919FB9CD}" type="presParOf" srcId="{9B1DF4CF-6675-4BDC-9412-E569DA307106}" destId="{C7079FED-FBE7-4BB8-9662-D85F9A706962}" srcOrd="19" destOrd="0" presId="urn:microsoft.com/office/officeart/2017/3/layout/DropPinTimeline"/>
    <dgm:cxn modelId="{1880E8B6-A509-4FD5-A1B0-3583F6A90674}" type="presParOf" srcId="{9B1DF4CF-6675-4BDC-9412-E569DA307106}" destId="{FEAA33FE-BF6D-4DD3-A84E-B6F89C3250B0}" srcOrd="20" destOrd="0" presId="urn:microsoft.com/office/officeart/2017/3/layout/DropPinTimeline"/>
    <dgm:cxn modelId="{46E19754-4C5E-4171-9FAC-EC9C8D115548}" type="presParOf" srcId="{FEAA33FE-BF6D-4DD3-A84E-B6F89C3250B0}" destId="{388D49CD-3D4D-4D23-9C93-D56D9124E52F}" srcOrd="0" destOrd="0" presId="urn:microsoft.com/office/officeart/2017/3/layout/DropPinTimeline"/>
    <dgm:cxn modelId="{06CE5282-5930-41E2-A99E-FA918D284142}" type="presParOf" srcId="{FEAA33FE-BF6D-4DD3-A84E-B6F89C3250B0}" destId="{8CD1FCB9-D5FC-427D-B5F1-844F571EEA05}" srcOrd="1" destOrd="0" presId="urn:microsoft.com/office/officeart/2017/3/layout/DropPinTimeline"/>
    <dgm:cxn modelId="{D03AE277-A2A2-4636-B090-BE38D5A23B22}" type="presParOf" srcId="{8CD1FCB9-D5FC-427D-B5F1-844F571EEA05}" destId="{16203D30-9D37-44E9-84D1-8036E4A3611E}" srcOrd="0" destOrd="0" presId="urn:microsoft.com/office/officeart/2017/3/layout/DropPinTimeline"/>
    <dgm:cxn modelId="{776CD1BE-EA95-44CC-AAA7-42E3BA2229AF}" type="presParOf" srcId="{8CD1FCB9-D5FC-427D-B5F1-844F571EEA05}" destId="{ED122016-346A-4E21-BB1E-6578158388C2}" srcOrd="1" destOrd="0" presId="urn:microsoft.com/office/officeart/2017/3/layout/DropPinTimeline"/>
    <dgm:cxn modelId="{978ACF51-6EED-4CE8-B5D1-D7C55C3F0726}" type="presParOf" srcId="{FEAA33FE-BF6D-4DD3-A84E-B6F89C3250B0}" destId="{7C1D39EE-D781-444F-BDB9-1A98DFC8F811}" srcOrd="2" destOrd="0" presId="urn:microsoft.com/office/officeart/2017/3/layout/DropPinTimeline"/>
    <dgm:cxn modelId="{7CA79469-6D4C-469C-83C7-091FA76C05BA}" type="presParOf" srcId="{FEAA33FE-BF6D-4DD3-A84E-B6F89C3250B0}" destId="{8BBF8143-4B08-48AE-96A3-DEB2DB7FE187}" srcOrd="3" destOrd="0" presId="urn:microsoft.com/office/officeart/2017/3/layout/DropPinTimeline"/>
    <dgm:cxn modelId="{E2C49161-162E-45E8-A696-7C8EBD15FF1C}" type="presParOf" srcId="{FEAA33FE-BF6D-4DD3-A84E-B6F89C3250B0}" destId="{1F18A03D-AA99-41B7-8668-1EEC2729992D}" srcOrd="4" destOrd="0" presId="urn:microsoft.com/office/officeart/2017/3/layout/DropPinTimeline"/>
    <dgm:cxn modelId="{52037FE1-3B69-4143-A8E4-765DA50C58EF}" type="presParOf" srcId="{FEAA33FE-BF6D-4DD3-A84E-B6F89C3250B0}" destId="{BB82F655-DFEB-4D44-9A85-0ABBBFE56C0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1385"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3525"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46425"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46425" y="841786"/>
        <a:ext cx="1551592" cy="1221416"/>
      </dsp:txXfrm>
    </dsp:sp>
    <dsp:sp modelId="{CB2CFD90-D3B6-4E12-8EDF-2099CE76871D}">
      <dsp:nvSpPr>
        <dsp:cNvPr id="0" name=""/>
        <dsp:cNvSpPr/>
      </dsp:nvSpPr>
      <dsp:spPr>
        <a:xfrm>
          <a:off x="846425"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46425" y="412640"/>
        <a:ext cx="1551592" cy="429146"/>
      </dsp:txXfrm>
    </dsp:sp>
    <dsp:sp modelId="{BE0BF8CC-38A1-4B01-9752-24691B06D1BD}">
      <dsp:nvSpPr>
        <dsp:cNvPr id="0" name=""/>
        <dsp:cNvSpPr/>
      </dsp:nvSpPr>
      <dsp:spPr>
        <a:xfrm>
          <a:off x="67411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729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04385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07599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393084"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393084" y="2063203"/>
        <a:ext cx="1551592" cy="1221416"/>
      </dsp:txXfrm>
    </dsp:sp>
    <dsp:sp modelId="{48B40D64-EA99-4B20-B620-BDEEAA6834AA}">
      <dsp:nvSpPr>
        <dsp:cNvPr id="0" name=""/>
        <dsp:cNvSpPr/>
      </dsp:nvSpPr>
      <dsp:spPr>
        <a:xfrm>
          <a:off x="1393084"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393084" y="3284619"/>
        <a:ext cx="1551592" cy="429146"/>
      </dsp:txXfrm>
    </dsp:sp>
    <dsp:sp modelId="{F8953688-8D81-4BD0-A4E8-A4763BC5239C}">
      <dsp:nvSpPr>
        <dsp:cNvPr id="0" name=""/>
        <dsp:cNvSpPr/>
      </dsp:nvSpPr>
      <dsp:spPr>
        <a:xfrm>
          <a:off x="1188508"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161682"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021000"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053140"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370232"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370232" y="841786"/>
        <a:ext cx="1551592" cy="1221416"/>
      </dsp:txXfrm>
    </dsp:sp>
    <dsp:sp modelId="{4834ED91-36CE-447C-B8D4-984AC9474013}">
      <dsp:nvSpPr>
        <dsp:cNvPr id="0" name=""/>
        <dsp:cNvSpPr/>
      </dsp:nvSpPr>
      <dsp:spPr>
        <a:xfrm>
          <a:off x="2370232"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370232" y="412640"/>
        <a:ext cx="1551592" cy="429146"/>
      </dsp:txXfrm>
    </dsp:sp>
    <dsp:sp modelId="{974A0F23-9B70-46E2-9BEA-A161DEEB3084}">
      <dsp:nvSpPr>
        <dsp:cNvPr id="0" name=""/>
        <dsp:cNvSpPr/>
      </dsp:nvSpPr>
      <dsp:spPr>
        <a:xfrm>
          <a:off x="216565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138830"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09674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12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472238"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472238" y="2063203"/>
        <a:ext cx="1551592" cy="1221416"/>
      </dsp:txXfrm>
    </dsp:sp>
    <dsp:sp modelId="{218B202C-0784-44AF-AD9E-F0018E1A94B0}">
      <dsp:nvSpPr>
        <dsp:cNvPr id="0" name=""/>
        <dsp:cNvSpPr/>
      </dsp:nvSpPr>
      <dsp:spPr>
        <a:xfrm>
          <a:off x="3472238"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472238" y="3284619"/>
        <a:ext cx="1551592" cy="429146"/>
      </dsp:txXfrm>
    </dsp:sp>
    <dsp:sp modelId="{61CF7BAE-8B04-48ED-A9AA-E2DD4896D227}">
      <dsp:nvSpPr>
        <dsp:cNvPr id="0" name=""/>
        <dsp:cNvSpPr/>
      </dsp:nvSpPr>
      <dsp:spPr>
        <a:xfrm>
          <a:off x="324315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21633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397529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007437"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324529"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324529" y="841786"/>
        <a:ext cx="1551592" cy="1221416"/>
      </dsp:txXfrm>
    </dsp:sp>
    <dsp:sp modelId="{EF110A13-FCBC-47DD-AE79-EC993998E6B5}">
      <dsp:nvSpPr>
        <dsp:cNvPr id="0" name=""/>
        <dsp:cNvSpPr/>
      </dsp:nvSpPr>
      <dsp:spPr>
        <a:xfrm>
          <a:off x="4324529"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324529" y="412640"/>
        <a:ext cx="1551592" cy="429146"/>
      </dsp:txXfrm>
    </dsp:sp>
    <dsp:sp modelId="{DC12CFBB-7A5D-422A-8058-0FEECFD65D69}">
      <dsp:nvSpPr>
        <dsp:cNvPr id="0" name=""/>
        <dsp:cNvSpPr/>
      </dsp:nvSpPr>
      <dsp:spPr>
        <a:xfrm>
          <a:off x="411995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093127"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021698"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053838"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437396"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437396" y="2063203"/>
        <a:ext cx="1551592" cy="1221416"/>
      </dsp:txXfrm>
    </dsp:sp>
    <dsp:sp modelId="{56ADB5EA-A5C5-4B6F-9257-5AF5D80E59F4}">
      <dsp:nvSpPr>
        <dsp:cNvPr id="0" name=""/>
        <dsp:cNvSpPr/>
      </dsp:nvSpPr>
      <dsp:spPr>
        <a:xfrm>
          <a:off x="5437396"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437396" y="3284619"/>
        <a:ext cx="1551592" cy="429146"/>
      </dsp:txXfrm>
    </dsp:sp>
    <dsp:sp modelId="{30D44984-3A2C-4CAC-8D87-F097FA251E44}">
      <dsp:nvSpPr>
        <dsp:cNvPr id="0" name=""/>
        <dsp:cNvSpPr/>
      </dsp:nvSpPr>
      <dsp:spPr>
        <a:xfrm>
          <a:off x="516759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140765"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5929594"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5961734"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278826"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278826" y="841786"/>
        <a:ext cx="1551592" cy="1221416"/>
      </dsp:txXfrm>
    </dsp:sp>
    <dsp:sp modelId="{32C68120-95FE-49F6-8FA0-955148FEE4FE}">
      <dsp:nvSpPr>
        <dsp:cNvPr id="0" name=""/>
        <dsp:cNvSpPr/>
      </dsp:nvSpPr>
      <dsp:spPr>
        <a:xfrm>
          <a:off x="6278826"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278826" y="412640"/>
        <a:ext cx="1551592" cy="429146"/>
      </dsp:txXfrm>
    </dsp:sp>
    <dsp:sp modelId="{29A3FFDF-C4FF-4AC7-9D1E-B26B2FAE95CD}">
      <dsp:nvSpPr>
        <dsp:cNvPr id="0" name=""/>
        <dsp:cNvSpPr/>
      </dsp:nvSpPr>
      <dsp:spPr>
        <a:xfrm>
          <a:off x="607425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047424"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690674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693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255975"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255975" y="2063203"/>
        <a:ext cx="1551592" cy="1221416"/>
      </dsp:txXfrm>
    </dsp:sp>
    <dsp:sp modelId="{B1F37C2F-7445-4AC7-8D86-7A5E29D7B54F}">
      <dsp:nvSpPr>
        <dsp:cNvPr id="0" name=""/>
        <dsp:cNvSpPr/>
      </dsp:nvSpPr>
      <dsp:spPr>
        <a:xfrm>
          <a:off x="7255975"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255975" y="3284619"/>
        <a:ext cx="1551592" cy="429146"/>
      </dsp:txXfrm>
    </dsp:sp>
    <dsp:sp modelId="{D3D1E2CE-EBF0-441F-A5A4-94CA49DAFDC1}">
      <dsp:nvSpPr>
        <dsp:cNvPr id="0" name=""/>
        <dsp:cNvSpPr/>
      </dsp:nvSpPr>
      <dsp:spPr>
        <a:xfrm>
          <a:off x="705139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02457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7883891"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7916031"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233123"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233123" y="841786"/>
        <a:ext cx="1551592" cy="1221416"/>
      </dsp:txXfrm>
    </dsp:sp>
    <dsp:sp modelId="{53648BC2-65C6-4B8F-8795-28344210DDDB}">
      <dsp:nvSpPr>
        <dsp:cNvPr id="0" name=""/>
        <dsp:cNvSpPr/>
      </dsp:nvSpPr>
      <dsp:spPr>
        <a:xfrm>
          <a:off x="8233123"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233123" y="412640"/>
        <a:ext cx="1551592" cy="429146"/>
      </dsp:txXfrm>
    </dsp:sp>
    <dsp:sp modelId="{682834C6-6C60-4716-A538-CEB0B38E6892}">
      <dsp:nvSpPr>
        <dsp:cNvPr id="0" name=""/>
        <dsp:cNvSpPr/>
      </dsp:nvSpPr>
      <dsp:spPr>
        <a:xfrm>
          <a:off x="802854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00172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871283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874497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099596" y="2183072"/>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099596" y="2183072"/>
        <a:ext cx="1551592" cy="1221416"/>
      </dsp:txXfrm>
    </dsp:sp>
    <dsp:sp modelId="{869FEED5-CD70-49E8-BF51-B4E248BBFFF7}">
      <dsp:nvSpPr>
        <dsp:cNvPr id="0" name=""/>
        <dsp:cNvSpPr/>
      </dsp:nvSpPr>
      <dsp:spPr>
        <a:xfrm>
          <a:off x="9099596" y="3404488"/>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099596" y="3404488"/>
        <a:ext cx="1551592" cy="429146"/>
      </dsp:txXfrm>
    </dsp:sp>
    <dsp:sp modelId="{F63FF71E-CAA4-4EDB-ACC7-4DB83BE222AD}">
      <dsp:nvSpPr>
        <dsp:cNvPr id="0" name=""/>
        <dsp:cNvSpPr/>
      </dsp:nvSpPr>
      <dsp:spPr>
        <a:xfrm>
          <a:off x="8854864"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8828038"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03D30-9D37-44E9-84D1-8036E4A3611E}">
      <dsp:nvSpPr>
        <dsp:cNvPr id="0" name=""/>
        <dsp:cNvSpPr/>
      </dsp:nvSpPr>
      <dsp:spPr>
        <a:xfrm rot="8100000">
          <a:off x="983818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22016-346A-4E21-BB1E-6578158388C2}">
      <dsp:nvSpPr>
        <dsp:cNvPr id="0" name=""/>
        <dsp:cNvSpPr/>
      </dsp:nvSpPr>
      <dsp:spPr>
        <a:xfrm>
          <a:off x="9870328" y="514697"/>
          <a:ext cx="225033" cy="225033"/>
        </a:xfrm>
        <a:prstGeom prst="ellipse">
          <a:avLst/>
        </a:prstGeom>
        <a:solidFill>
          <a:srgbClr val="0078D4">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7C1D39EE-D781-444F-BDB9-1A98DFC8F811}">
      <dsp:nvSpPr>
        <dsp:cNvPr id="0" name=""/>
        <dsp:cNvSpPr/>
      </dsp:nvSpPr>
      <dsp:spPr>
        <a:xfrm>
          <a:off x="10187420"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a:t>
          </a:r>
        </a:p>
      </dsp:txBody>
      <dsp:txXfrm>
        <a:off x="10187420" y="841786"/>
        <a:ext cx="1551592" cy="1221416"/>
      </dsp:txXfrm>
    </dsp:sp>
    <dsp:sp modelId="{8BBF8143-4B08-48AE-96A3-DEB2DB7FE187}">
      <dsp:nvSpPr>
        <dsp:cNvPr id="0" name=""/>
        <dsp:cNvSpPr/>
      </dsp:nvSpPr>
      <dsp:spPr>
        <a:xfrm>
          <a:off x="10187420"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2020</a:t>
          </a:r>
        </a:p>
      </dsp:txBody>
      <dsp:txXfrm>
        <a:off x="10187420" y="412640"/>
        <a:ext cx="1551592" cy="429146"/>
      </dsp:txXfrm>
    </dsp:sp>
    <dsp:sp modelId="{1F18A03D-AA99-41B7-8668-1EEC2729992D}">
      <dsp:nvSpPr>
        <dsp:cNvPr id="0" name=""/>
        <dsp:cNvSpPr/>
      </dsp:nvSpPr>
      <dsp:spPr>
        <a:xfrm>
          <a:off x="998284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88D49CD-3D4D-4D23-9C93-D56D9124E52F}">
      <dsp:nvSpPr>
        <dsp:cNvPr id="0" name=""/>
        <dsp:cNvSpPr/>
      </dsp:nvSpPr>
      <dsp:spPr>
        <a:xfrm>
          <a:off x="9956018" y="2024579"/>
          <a:ext cx="73647" cy="7724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1/5/2023 5:17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1/5/2023 8:17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14.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25.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aka.ms/azuresqlfordevelopers"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a:t>
            </a:r>
          </a:p>
          <a:p>
            <a:r>
              <a:rPr lang="en-US"/>
              <a:t>Mention moderators</a:t>
            </a:r>
          </a:p>
          <a:p>
            <a:endParaRPr lang="en-US"/>
          </a:p>
          <a:p>
            <a:r>
              <a:rPr lang="en-US" b="1"/>
              <a:t>LAYOUT : 2 Person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87433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4333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7184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Powershell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5852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Powershell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Powershell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9349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SQL Database only --- for now</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a:effectLst/>
                <a:latin typeface="Segoe UI" panose="020B0502040204020203" pitchFamily="34" charset="0"/>
              </a:rPr>
              <a:t>Anna</a:t>
            </a:r>
          </a:p>
          <a:p>
            <a:pPr algn="l"/>
            <a:endParaRPr lang="en-US" sz="1100" b="0" i="0">
              <a:effectLst/>
              <a:latin typeface="Segoe UI" panose="020B0502040204020203" pitchFamily="34" charset="0"/>
            </a:endParaRPr>
          </a:p>
          <a:p>
            <a:pPr algn="l"/>
            <a:r>
              <a:rPr lang="en-US" sz="1100" b="0" i="0">
                <a:effectLst/>
                <a:latin typeface="Segoe UI" panose="020B0502040204020203" pitchFamily="34" charset="0"/>
              </a:rPr>
              <a:t>and theres 2 things 1. data/log files are in ZRS and 2. your compute has guaranteed capacity in another AZ for failover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r>
              <a:rPr lang="en-US" sz="1000">
                <a:latin typeface="Segoe UI" panose="020B0502040204020203" pitchFamily="34" charset="0"/>
                <a:cs typeface="Segoe UI" panose="020B0502040204020203" pitchFamily="34" charset="0"/>
              </a:rPr>
              <a:t>Anna: Remember to mention Geo-replication now available for Hyperscale in Public Preview</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Desktop Only</a:t>
            </a:r>
          </a:p>
          <a:p>
            <a:endParaRPr lang="en-US" sz="1000" b="0">
              <a:effectLst/>
              <a:latin typeface="Segoe UI" panose="020B0502040204020203" pitchFamily="34" charset="0"/>
              <a:cs typeface="Segoe UI" panose="020B0502040204020203" pitchFamily="34" charset="0"/>
            </a:endParaRPr>
          </a:p>
          <a:p>
            <a:r>
              <a:rPr lang="en-US" sz="1000" b="0">
                <a:effectLst/>
                <a:latin typeface="Segoe UI" panose="020B0502040204020203" pitchFamily="34" charset="0"/>
                <a:cs typeface="Segoe UI" panose="020B0502040204020203" pitchFamily="34" charset="0"/>
              </a:rPr>
              <a:t>Bob</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89778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sqlcmd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5569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850">
              <a:latin typeface="Segoe UI Light"/>
              <a:cs typeface="Segoe UI Light"/>
            </a:endParaRPr>
          </a:p>
          <a:p>
            <a:r>
              <a:rPr lang="en-US" sz="850">
                <a:latin typeface="Segoe UI Light"/>
                <a:cs typeface="Segoe UI Light"/>
              </a:rPr>
              <a:t>Bob</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System_health Xevent session is available for Managed Instance (but does not survive a failover)</a:t>
            </a:r>
          </a:p>
          <a:p>
            <a:r>
              <a:rPr lang="en-US" sz="850">
                <a:latin typeface="Segoe UI Light"/>
                <a:cs typeface="Segoe UI Light"/>
              </a:rPr>
              <a:t>CLI, Powershell, and portal powered by REST API (remember you can use az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a:latin typeface="Segoe UI Light"/>
                <a:cs typeface="Segoe UI Light"/>
              </a:rPr>
              <a:t>Msdb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a:latin typeface="Segoe UI Light"/>
                <a:cs typeface="Segoe UI Light"/>
              </a:rPr>
              <a:t>az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sys.dm_operation_status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a:solidFill>
                  <a:schemeClr val="tx1"/>
                </a:solidFill>
                <a:latin typeface="Segoe UI Light"/>
                <a:cs typeface="Segoe UI Light"/>
              </a:rPr>
              <a:t>dm_database_replica_states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For MI, I’m finding undoc’d DMVs like sys.fn_hadr_fabric_get_application_health_states and sys.fn_hadr_fabric_get_application_health_states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I found this command but I cannot get it to work for a BC Azure DB</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az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Failover reasons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The only thing available for Azure SQL DB is the resource health from the portal</a:t>
            </a:r>
          </a:p>
          <a:p>
            <a:r>
              <a:rPr lang="en-US" sz="850" kern="1200">
                <a:solidFill>
                  <a:schemeClr val="tx1"/>
                </a:solidFill>
                <a:latin typeface="Segoe UI Light"/>
                <a:cs typeface="Segoe UI Light"/>
              </a:rPr>
              <a:t>For MI, I would need to check if the system health session or ERRORLOG shows anything</a:t>
            </a: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112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2491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0881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1827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505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(GigaOm)</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6071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144</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4121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666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5948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db_owner from viewing user data with permission only. If there is highly sensitive data in a database, Always Encrypted can be used to safely prevent even db_owners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a:p>
          <a:p>
            <a:r>
              <a:rPr lang="en-US"/>
              <a:t>Bob</a:t>
            </a:r>
          </a:p>
          <a:p>
            <a:endParaRPr lang="en-US"/>
          </a:p>
          <a:p>
            <a:r>
              <a:rPr lang="en-US"/>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158</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159</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r>
              <a:rPr lang="en-US"/>
              <a:t>@Anna</a:t>
            </a:r>
          </a:p>
          <a:p>
            <a:endParaRPr lang="en-US"/>
          </a:p>
          <a:p>
            <a:pPr marL="0" indent="0">
              <a:buNone/>
            </a:pPr>
            <a:r>
              <a:rPr lang="en-US" sz="900">
                <a:solidFill>
                  <a:schemeClr val="tx1"/>
                </a:solidFill>
                <a:latin typeface="+mn-lt"/>
              </a:rPr>
              <a:t>Microsoft Learn: Azure SQL fundamentals learning path</a:t>
            </a:r>
          </a:p>
          <a:p>
            <a:pPr marL="0" indent="0">
              <a:buNone/>
            </a:pPr>
            <a:r>
              <a:rPr lang="en-US" sz="900" b="1">
                <a:solidFill>
                  <a:schemeClr val="accent1"/>
                </a:solidFill>
                <a:latin typeface="+mn-lt"/>
              </a:rPr>
              <a:t>aka.ms/azuresqlfundamentals</a:t>
            </a:r>
          </a:p>
          <a:p>
            <a:pPr marL="0" indent="0">
              <a:buNone/>
            </a:pPr>
            <a:endParaRPr lang="en-US" sz="900">
              <a:latin typeface="+mn-lt"/>
            </a:endParaRPr>
          </a:p>
          <a:p>
            <a:pPr marL="0" indent="0">
              <a:buNone/>
            </a:pPr>
            <a:r>
              <a:rPr lang="en-US" sz="900">
                <a:solidFill>
                  <a:schemeClr val="tx1"/>
                </a:solidFill>
                <a:latin typeface="+mn-lt"/>
              </a:rPr>
              <a:t>Select the Azure SQL Workshop</a:t>
            </a:r>
          </a:p>
          <a:p>
            <a:pPr marL="0" indent="0">
              <a:buNone/>
            </a:pPr>
            <a:r>
              <a:rPr lang="en-US" sz="900" b="1">
                <a:solidFill>
                  <a:schemeClr val="accent1"/>
                </a:solidFill>
                <a:latin typeface="+mn-lt"/>
              </a:rPr>
              <a:t>aka.ms/sqlworkshops</a:t>
            </a:r>
          </a:p>
          <a:p>
            <a:pPr marL="0" indent="0">
              <a:buNone/>
            </a:pPr>
            <a:endParaRPr lang="en-US" sz="900">
              <a:latin typeface="+mn-lt"/>
            </a:endParaRPr>
          </a:p>
          <a:p>
            <a:pPr marL="0" indent="0">
              <a:buNone/>
            </a:pPr>
            <a:r>
              <a:rPr lang="en-US" sz="900">
                <a:solidFill>
                  <a:schemeClr val="tx1"/>
                </a:solidFill>
                <a:latin typeface="+mn-lt"/>
              </a:rPr>
              <a:t>How to choose tool</a:t>
            </a:r>
          </a:p>
          <a:p>
            <a:pPr marL="0" indent="0">
              <a:buNone/>
            </a:pPr>
            <a:r>
              <a:rPr lang="en-US" sz="900" b="1">
                <a:solidFill>
                  <a:schemeClr val="accent1"/>
                </a:solidFill>
                <a:latin typeface="+mn-lt"/>
              </a:rPr>
              <a:t>aka.ms/chooseazuresql</a:t>
            </a:r>
          </a:p>
          <a:p>
            <a:pPr marL="0" indent="0">
              <a:buNone/>
            </a:pPr>
            <a:endParaRPr lang="en-US" sz="900">
              <a:latin typeface="+mn-lt"/>
            </a:endParaRPr>
          </a:p>
          <a:p>
            <a:pPr marL="0" indent="0">
              <a:buNone/>
            </a:pPr>
            <a:r>
              <a:rPr lang="en-US" sz="900">
                <a:solidFill>
                  <a:schemeClr val="tx1"/>
                </a:solidFill>
                <a:latin typeface="+mn-lt"/>
              </a:rPr>
              <a:t>Azure SQL documentation</a:t>
            </a:r>
          </a:p>
          <a:p>
            <a:pPr marL="0" indent="0">
              <a:buNone/>
            </a:pPr>
            <a:r>
              <a:rPr lang="en-US" sz="900" b="1">
                <a:solidFill>
                  <a:schemeClr val="accent1"/>
                </a:solidFill>
                <a:latin typeface="+mn-lt"/>
              </a:rPr>
              <a:t>aka.ms/azuresqldocs</a:t>
            </a:r>
          </a:p>
          <a:p>
            <a:pPr marL="0" indent="0">
              <a:buNone/>
            </a:pPr>
            <a:endParaRPr lang="en-US" sz="900">
              <a:latin typeface="+mn-lt"/>
            </a:endParaRPr>
          </a:p>
          <a:p>
            <a:pPr marL="0" indent="0">
              <a:buNone/>
            </a:pPr>
            <a:r>
              <a:rPr lang="en-US" sz="900">
                <a:solidFill>
                  <a:schemeClr val="tx1"/>
                </a:solidFill>
                <a:latin typeface="+mn-lt"/>
              </a:rPr>
              <a:t>More videos from our team</a:t>
            </a:r>
          </a:p>
          <a:p>
            <a:pPr marL="0" indent="0">
              <a:buNone/>
            </a:pPr>
            <a:r>
              <a:rPr lang="en-US" sz="900" b="1">
                <a:solidFill>
                  <a:schemeClr val="accent1"/>
                </a:solidFill>
                <a:latin typeface="+mn-lt"/>
              </a:rPr>
              <a:t>aka.ms/azuresql4beginners</a:t>
            </a:r>
          </a:p>
          <a:p>
            <a:pPr marL="0" indent="0">
              <a:buNone/>
            </a:pPr>
            <a:r>
              <a:rPr lang="en-US" sz="900" b="1">
                <a:solidFill>
                  <a:schemeClr val="accent1"/>
                </a:solidFill>
                <a:latin typeface="+mn-lt"/>
              </a:rPr>
              <a:t>aka.ms/dataexposed</a:t>
            </a:r>
          </a:p>
          <a:p>
            <a:pPr marL="0" indent="0">
              <a:buNone/>
            </a:pPr>
            <a:endParaRPr lang="en-US" sz="900" b="1">
              <a:solidFill>
                <a:schemeClr val="accent1"/>
              </a:solidFill>
              <a:latin typeface="+mn-lt"/>
            </a:endParaRPr>
          </a:p>
          <a:p>
            <a:pPr marL="0" indent="0">
              <a:buNone/>
            </a:pPr>
            <a:r>
              <a:rPr lang="en-US" sz="900" b="1">
                <a:solidFill>
                  <a:schemeClr val="accent1"/>
                </a:solidFill>
                <a:latin typeface="+mn-lt"/>
              </a:rPr>
              <a:t>Azure SQL Revealed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aka.ms/azuresqlbook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Practical Azure SQL Database for Modern Developers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hlinkClick r:id="rId3"/>
              </a:rPr>
              <a:t>aka.ms/azuresqlfordevelopers</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endParaRPr lang="en-US" sz="900" b="1">
              <a:solidFill>
                <a:schemeClr val="accent1"/>
              </a:solidFill>
              <a:latin typeface="+mn-lt"/>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full comparison here</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164</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 Bob take BC</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a:t>Vcore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6298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Anna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930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466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Anna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895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Mention the preview of the new migration experiences: appliance and Azure Data Studio. In addition, the new Log Replay Service</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Anna to ask Bob: What’s a SLO?</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vCore</a:t>
            </a:r>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Fsv series</a:t>
            </a:r>
          </a:p>
          <a:p>
            <a:pPr marL="0" indent="0">
              <a:buFont typeface="Arial" panose="020B0604020202020204" pitchFamily="34" charset="0"/>
              <a:buNone/>
            </a:pPr>
            <a:r>
              <a:rPr lang="en-US"/>
              <a:t>Determine sizing: number of vCores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a:t>
            </a:r>
          </a:p>
          <a:p>
            <a:r>
              <a:rPr lang="en-US"/>
              <a:t>Mention moderators</a:t>
            </a:r>
          </a:p>
          <a:p>
            <a:endParaRPr lang="en-US"/>
          </a:p>
          <a:p>
            <a:r>
              <a:rPr lang="en-US" b="1"/>
              <a:t>LAYOUT : 2 Person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03756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vCores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vCore model), and hardware generation. Serverless and Provisioned compute choice can also affect these sizes. This resource defines limits for these for vCore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public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a:t>Anna to ask Bob what is this new concept of maintenance windows?</a:t>
            </a:r>
          </a:p>
          <a:p>
            <a:endParaRPr lang="en-US"/>
          </a:p>
          <a:p>
            <a:r>
              <a:rPr lang="en-US" b="1"/>
              <a:t>LAYOUT : 2 Person Desktop TR</a:t>
            </a:r>
          </a:p>
          <a:p>
            <a:endParaRPr lang="en-US"/>
          </a:p>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Geo-repl secondary?</a:t>
            </a:r>
          </a:p>
          <a:p>
            <a:pPr marL="171450" indent="-171450">
              <a:buFont typeface="Arial" panose="020B0604020202020204" pitchFamily="34" charset="0"/>
              <a:buChar char="•"/>
            </a:pPr>
            <a:r>
              <a:rPr lang="en-US"/>
              <a:t>Review + create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Anna – Deploy Azure SQL Database, could also show MI-related things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details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a:p>
            <a:r>
              <a:rPr lang="en-US"/>
              <a:t>IFI could present a security concern (especially since you have no way to disable it if we enabled it). Plus IFI not compat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For very large databases and HS we may use more than one file</a:t>
            </a:r>
          </a:p>
          <a:p>
            <a:r>
              <a:rPr lang="en-US" b="1"/>
              <a:t>Transaction log is 30% for vCore</a:t>
            </a:r>
          </a:p>
          <a:p>
            <a:endParaRPr lang="en-US"/>
          </a:p>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“maxsize” may grow to “Data Max Size” is a GP 1TB database deployed. When you do this sys.database_files.max_size is ~500Gb not 1TB. As the database approaches the “data max size” the database file maxsize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Show them the exercises and how to do it </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Anna to ask Bob about the modules, Bob to explain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Show how to get it setup on Microsoft Learn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 </a:t>
            </a:r>
          </a:p>
          <a:p>
            <a:pPr marL="0" indent="0">
              <a:buFont typeface="Arial" panose="020B0604020202020204" pitchFamily="34" charset="0"/>
              <a:buNone/>
            </a:pPr>
            <a:endParaRPr lang="en-US"/>
          </a:p>
          <a:p>
            <a:pPr marL="0" indent="0">
              <a:buFont typeface="Arial" panose="020B0604020202020204" pitchFamily="34" charset="0"/>
              <a:buNone/>
            </a:pPr>
            <a:r>
              <a:rPr lang="en-US"/>
              <a:t>Smart bulk copy: https://docs.microsoft.com/en-us/samples/azure-samples/smartbulkcopy/smart-bulk-copy </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bcp</a:t>
            </a:r>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pPr marL="457200" indent="-457200">
              <a:buFont typeface="Arial" panose="020B0604020202020204" pitchFamily="34" charset="0"/>
              <a:buChar char="•"/>
            </a:pPr>
            <a:r>
              <a:rPr lang="en-US"/>
              <a:t>Bacpac – sqlpackage, portal, powershell</a:t>
            </a:r>
          </a:p>
          <a:p>
            <a:endParaRPr lang="en-US"/>
          </a:p>
          <a:p>
            <a:r>
              <a:rPr lang="en-US"/>
              <a:t>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389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440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2827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29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509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“Mixed Mode” authentication is default but we now support Azure Active Directory only in Public Preview</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dbo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670182" lvl="1" indent="-457200">
              <a:buFont typeface="Arial" panose="020B0604020202020204" pitchFamily="34" charset="0"/>
              <a:buChar char="•"/>
            </a:pPr>
            <a:r>
              <a:rPr lang="en-US"/>
              <a:t>AAD only will support creation of SQL logins but you can’t connect with them. This is similar to SQL Server for Windows auth only.</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a:t>loginmanager and dbmanager roles for Azure Database admins</a:t>
            </a:r>
          </a:p>
          <a:p>
            <a:pPr marL="457200" indent="-457200">
              <a:buFont typeface="Arial" panose="020B0604020202020204" pitchFamily="34" charset="0"/>
              <a:buChar char="•"/>
            </a:pPr>
            <a:r>
              <a:rPr lang="en-US"/>
              <a:t>sa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a:t>loginmanager role is a database level role in the master of the logical server. Members are allowed to create logins for the database server</a:t>
            </a:r>
          </a:p>
          <a:p>
            <a:r>
              <a:rPr lang="en-US"/>
              <a:t>dbmanager is a database level role in the master of the logical server. Members can create and delete databases based on the database server.</a:t>
            </a:r>
          </a:p>
          <a:p>
            <a:endParaRPr lang="en-US"/>
          </a:p>
          <a:p>
            <a:r>
              <a:rPr lang="en-US"/>
              <a:t>Server trust group: https://docs.microsoft.com/en-us/azure/azure-sql/managed-instance/server-trust-group-overview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a:t>
            </a:r>
          </a:p>
          <a:p>
            <a:endParaRPr lang="en-US"/>
          </a:p>
          <a:p>
            <a:endParaRPr lang="en-US"/>
          </a:p>
          <a:p>
            <a:r>
              <a:rPr lang="en-US"/>
              <a:t>Anna</a:t>
            </a:r>
          </a:p>
          <a:p>
            <a:endParaRPr lang="en-US"/>
          </a:p>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loginmanager or dbmanager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024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a:t>CloudDB Project</a:t>
            </a:r>
          </a:p>
          <a:p>
            <a:pPr lvl="1"/>
            <a:r>
              <a:rPr lang="en-US"/>
              <a:t>RedDog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.xel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1/5/2023 8:17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0323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1533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722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381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bpool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 2 Person Desktop TR</a:t>
            </a:r>
          </a:p>
          <a:p>
            <a:endParaRPr lang="en-US" sz="1000"/>
          </a:p>
          <a:p>
            <a:r>
              <a:rPr lang="en-US" sz="1000"/>
              <a:t>Anna to ask Bob: </a:t>
            </a:r>
            <a:r>
              <a:rPr lang="en-US" sz="882" kern="120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a:p>
          <a:p>
            <a:endParaRPr lang="en-US" sz="1000"/>
          </a:p>
          <a:p>
            <a:r>
              <a:rPr lang="en-US" sz="1000"/>
              <a:t>Configuring Tempdb</a:t>
            </a:r>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tempdb</a:t>
            </a:r>
          </a:p>
          <a:p>
            <a:r>
              <a:rPr lang="en-US" sz="800"/>
              <a:t>		Tempdb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sp_configure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tempdb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a:t>LAYOUT : 2 Person Desktop</a:t>
            </a:r>
          </a:p>
          <a:p>
            <a:pPr marL="228600" lvl="1" indent="0">
              <a:buFont typeface="Arial" panose="020B0604020202020204" pitchFamily="34" charset="0"/>
              <a:buNone/>
            </a:pPr>
            <a:endParaRPr lang="en-US" b="1"/>
          </a:p>
          <a:p>
            <a:pPr marL="228600" lvl="1" indent="0">
              <a:buFont typeface="Arial" panose="020B0604020202020204" pitchFamily="34" charset="0"/>
              <a:buNone/>
            </a:pPr>
            <a:r>
              <a:rPr lang="en-US" b="1"/>
              <a:t>TODO: Does new Workload Insights for SQL monitoring go preview before this module lands on April 5</a:t>
            </a:r>
            <a:r>
              <a:rPr lang="en-US" b="1" baseline="30000"/>
              <a:t>th</a:t>
            </a:r>
            <a:r>
              <a:rPr lang="en-US" b="1"/>
              <a:t>?</a:t>
            </a:r>
          </a:p>
          <a:p>
            <a:pPr marL="228600" lvl="1" indent="0">
              <a:buFont typeface="Arial" panose="020B0604020202020204" pitchFamily="34" charset="0"/>
              <a:buNone/>
            </a:pPr>
            <a:endParaRPr lang="en-US"/>
          </a:p>
          <a:p>
            <a:pPr marL="228600" lvl="1" indent="0">
              <a:buFont typeface="Arial" panose="020B0604020202020204" pitchFamily="34" charset="0"/>
              <a:buNone/>
            </a:pPr>
            <a:r>
              <a:rPr lang="en-US"/>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a:t>LAYOUT : 2 Person Desktop</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b="1"/>
              <a:t>Great example of using sys.dm_resource_governor_workload_groups_history_ex is to monitor log rate for your database</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dm_exec_requests for Azure SQL Database is only going to show requests for your database (and background tasks that don’t have a db context).</a:t>
            </a:r>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8:17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Anna: </a:t>
            </a:r>
            <a:r>
              <a:rPr lang="en-US" sz="882" kern="120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a:solidFill>
                  <a:schemeClr val="tx1"/>
                </a:solidFill>
                <a:effectLst/>
                <a:latin typeface="Segoe UI Light" pitchFamily="34" charset="0"/>
                <a:ea typeface="+mn-ea"/>
                <a:cs typeface="+mn-cs"/>
              </a:rPr>
              <a:t>Then Bob</a:t>
            </a: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GP 2vCore says memory limit is ~10Gb. Dm_os_performance_counters shows Target at 7Gb after db is created. I could never get the Target to go above that number. What is the other 3Gb used for?</a:t>
            </a:r>
          </a:p>
          <a:p>
            <a:pPr marL="0" indent="0">
              <a:buFont typeface="Arial" panose="020B0604020202020204" pitchFamily="34" charset="0"/>
              <a:buNone/>
            </a:pPr>
            <a:endParaRPr lang="en-US" sz="1400"/>
          </a:p>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1993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BPool </a:t>
            </a:r>
          </a:p>
          <a:p>
            <a:endParaRPr lang="en-US"/>
          </a:p>
          <a:p>
            <a:r>
              <a:rPr lang="en-US"/>
              <a:t>GP 2vCore says memory limit is ~10Gb. Dm_os_performance_counters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140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a:latin typeface="Segoe UI Light"/>
                <a:cs typeface="Segoe UI Light"/>
              </a:rPr>
              <a:t>Note: We just announced at Ignite new Log rate improvements for Managed Instance.</a:t>
            </a:r>
          </a:p>
          <a:p>
            <a:pPr>
              <a:defRPr/>
            </a:pPr>
            <a:endParaRPr lang="en-US" sz="1800" b="1">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latin typeface="Segoe UI Light"/>
                <a:cs typeface="Segoe UI Light"/>
              </a:rPr>
              <a:t>Portal, T-SQL, Powershell,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vCores with higher limits for more memory or workers</a:t>
            </a:r>
          </a:p>
          <a:p>
            <a:pPr marL="685800" lvl="1" indent="-457200">
              <a:buFont typeface="Arial" panose="020B0604020202020204" pitchFamily="34" charset="0"/>
              <a:buChar char="•"/>
            </a:pPr>
            <a:r>
              <a:rPr lang="en-US" sz="1800"/>
              <a:t>For MI, scale up vCores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1/5/2023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1/5/2023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1/5/2023</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1/5/2023</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1/5/2023</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1/5/2023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1/5/2023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1/5/2023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1/5/2023</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1483466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1/5/2023</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image" Target="../media/image14.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theme" Target="../theme/theme1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11.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image" Target="../media/image6.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theme" Target="../theme/theme12.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image" Target="../media/image6.emf"/><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theme" Target="../theme/theme13.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image" Target="../media/image6.emf"/><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theme" Target="../theme/theme16.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8" Type="http://schemas.openxmlformats.org/officeDocument/2006/relationships/slideLayout" Target="../slideLayouts/slideLayout3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image" Target="../media/image6.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theme" Target="../theme/theme17.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8" Type="http://schemas.openxmlformats.org/officeDocument/2006/relationships/slideLayout" Target="../slideLayouts/slideLayout415.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4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1/5/2023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695385"/>
      </p:ext>
    </p:extLst>
  </p:cSld>
  <p:clrMap bg1="lt1" tx1="dk1" bg2="lt2" tx2="dk2" accent1="accent1" accent2="accent2" accent3="accent3" accent4="accent4" accent5="accent5" accent6="accent6" hlink="hlink" folHlink="folHlink"/>
  <p:sldLayoutIdLst>
    <p:sldLayoutId id="214748535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46.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8.png"/><Relationship Id="rId4" Type="http://schemas.openxmlformats.org/officeDocument/2006/relationships/image" Target="../media/image33.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6.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186.xm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3.xml"/></Relationships>
</file>

<file path=ppt/slides/_rels/slide10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3.xml"/><Relationship Id="rId1" Type="http://schemas.openxmlformats.org/officeDocument/2006/relationships/slideLayout" Target="../slideLayouts/slideLayout35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3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6.xml"/></Relationships>
</file>

<file path=ppt/slides/_rels/slide106.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6.xml"/><Relationship Id="rId1" Type="http://schemas.openxmlformats.org/officeDocument/2006/relationships/slideLayout" Target="../slideLayouts/slideLayout35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03.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8.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2.xml"/><Relationship Id="rId1" Type="http://schemas.openxmlformats.org/officeDocument/2006/relationships/slideLayout" Target="../slideLayouts/slideLayout186.xml"/><Relationship Id="rId4" Type="http://schemas.openxmlformats.org/officeDocument/2006/relationships/image" Target="../media/image80.svg"/></Relationships>
</file>

<file path=ppt/slides/_rels/slide1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3.xml"/><Relationship Id="rId1" Type="http://schemas.openxmlformats.org/officeDocument/2006/relationships/slideLayout" Target="../slideLayouts/slideLayout186.xml"/><Relationship Id="rId4" Type="http://schemas.openxmlformats.org/officeDocument/2006/relationships/image" Target="../media/image80.sv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03.xml"/></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5.xml"/><Relationship Id="rId1" Type="http://schemas.openxmlformats.org/officeDocument/2006/relationships/slideLayout" Target="../slideLayouts/slideLayout186.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35.sv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03.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0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6.xml"/></Relationships>
</file>

<file path=ppt/slides/_rels/slide12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18.xml"/><Relationship Id="rId1" Type="http://schemas.openxmlformats.org/officeDocument/2006/relationships/slideLayout" Target="../slideLayouts/slideLayout351.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186.xml"/><Relationship Id="rId4" Type="http://schemas.openxmlformats.org/officeDocument/2006/relationships/image" Target="../media/image80.svg"/></Relationships>
</file>

<file path=ppt/slides/_rels/slide122.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20.xml"/><Relationship Id="rId1" Type="http://schemas.openxmlformats.org/officeDocument/2006/relationships/slideLayout" Target="../slideLayouts/slideLayout186.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hyperlink" Target="https://azure.microsoft.com/pricing/details/sql-database/elastic"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21.xml"/><Relationship Id="rId1" Type="http://schemas.openxmlformats.org/officeDocument/2006/relationships/slideLayout" Target="../slideLayouts/slideLayout186.xml"/><Relationship Id="rId4" Type="http://schemas.openxmlformats.org/officeDocument/2006/relationships/hyperlink" Target="https://azure.microsoft.com/en-in/support/legal/sla/azure-sql-sql-managed-instance/v1_0/"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86.xml"/></Relationships>
</file>

<file path=ppt/slides/_rels/slide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3.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03.xml"/></Relationships>
</file>

<file path=ppt/slides/_rels/slide1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5.xml"/><Relationship Id="rId1" Type="http://schemas.openxmlformats.org/officeDocument/2006/relationships/slideLayout" Target="../slideLayouts/slideLayout20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6.xml"/></Relationships>
</file>

<file path=ppt/slides/_rels/slide129.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27.xml"/><Relationship Id="rId1" Type="http://schemas.openxmlformats.org/officeDocument/2006/relationships/slideLayout" Target="../slideLayouts/slideLayout186.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3.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0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86.xml"/></Relationships>
</file>

<file path=ppt/slides/_rels/slide13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30.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1.xml"/><Relationship Id="rId1" Type="http://schemas.openxmlformats.org/officeDocument/2006/relationships/slideLayout" Target="../slideLayouts/slideLayout35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36.xml"/></Relationships>
</file>

<file path=ppt/slides/_rels/slide1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3.xml"/><Relationship Id="rId1" Type="http://schemas.openxmlformats.org/officeDocument/2006/relationships/slideLayout" Target="../slideLayouts/slideLayout20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8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51.xml"/></Relationships>
</file>

<file path=ppt/slides/_rels/slide13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6.xml"/><Relationship Id="rId1" Type="http://schemas.openxmlformats.org/officeDocument/2006/relationships/slideLayout" Target="../slideLayouts/slideLayout35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91.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azure.microsoft.com/en-us/resources/forrester-tei-sql-database-managed-instance/"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8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86.xml"/></Relationships>
</file>

<file path=ppt/slides/_rels/slide14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0.xml"/><Relationship Id="rId1" Type="http://schemas.openxmlformats.org/officeDocument/2006/relationships/slideLayout" Target="../slideLayouts/slideLayout186.xml"/></Relationships>
</file>

<file path=ppt/slides/_rels/slide14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1.xml"/><Relationship Id="rId1" Type="http://schemas.openxmlformats.org/officeDocument/2006/relationships/slideLayout" Target="../slideLayouts/slideLayout35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06.xml"/></Relationships>
</file>

<file path=ppt/slides/_rels/slide14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3.xml"/><Relationship Id="rId1" Type="http://schemas.openxmlformats.org/officeDocument/2006/relationships/slideLayout" Target="../slideLayouts/slideLayout186.xml"/></Relationships>
</file>

<file path=ppt/slides/_rels/slide146.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4.xml"/><Relationship Id="rId1" Type="http://schemas.openxmlformats.org/officeDocument/2006/relationships/slideLayout" Target="../slideLayouts/slideLayout351.xml"/></Relationships>
</file>

<file path=ppt/slides/_rels/slide14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45.xml"/><Relationship Id="rId1" Type="http://schemas.openxmlformats.org/officeDocument/2006/relationships/slideLayout" Target="../slideLayouts/slideLayout414.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8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xml"/><Relationship Id="rId1" Type="http://schemas.openxmlformats.org/officeDocument/2006/relationships/slideLayout" Target="../slideLayouts/slideLayout351.xml"/></Relationships>
</file>

<file path=ppt/slides/_rels/slide15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8.xml"/><Relationship Id="rId1" Type="http://schemas.openxmlformats.org/officeDocument/2006/relationships/slideLayout" Target="../slideLayouts/slideLayout186.xml"/></Relationships>
</file>

<file path=ppt/slides/_rels/slide151.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9.xml"/><Relationship Id="rId1" Type="http://schemas.openxmlformats.org/officeDocument/2006/relationships/slideLayout" Target="../slideLayouts/slideLayout351.xml"/></Relationships>
</file>

<file path=ppt/slides/_rels/slide15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150.xml"/><Relationship Id="rId1" Type="http://schemas.openxmlformats.org/officeDocument/2006/relationships/slideLayout" Target="../slideLayouts/slideLayout407.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15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151.xml"/><Relationship Id="rId1" Type="http://schemas.openxmlformats.org/officeDocument/2006/relationships/slideLayout" Target="../slideLayouts/slideLayout407.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 Id="rId9" Type="http://schemas.openxmlformats.org/officeDocument/2006/relationships/image" Target="../media/image96.emf"/></Relationships>
</file>

<file path=ppt/slides/_rels/slide15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2.xml"/><Relationship Id="rId1" Type="http://schemas.openxmlformats.org/officeDocument/2006/relationships/slideLayout" Target="../slideLayouts/slideLayout186.xml"/></Relationships>
</file>

<file path=ppt/slides/_rels/slide15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3.xml"/><Relationship Id="rId1" Type="http://schemas.openxmlformats.org/officeDocument/2006/relationships/slideLayout" Target="../slideLayouts/slideLayout351.xml"/></Relationships>
</file>

<file path=ppt/slides/_rels/slide156.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97.png"/><Relationship Id="rId7" Type="http://schemas.openxmlformats.org/officeDocument/2006/relationships/image" Target="../media/image86.png"/><Relationship Id="rId2" Type="http://schemas.openxmlformats.org/officeDocument/2006/relationships/notesSlide" Target="../notesSlides/notesSlide154.xml"/><Relationship Id="rId1" Type="http://schemas.openxmlformats.org/officeDocument/2006/relationships/slideLayout" Target="../slideLayouts/slideLayout410.xml"/><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2.svg"/><Relationship Id="rId4" Type="http://schemas.openxmlformats.org/officeDocument/2006/relationships/image" Target="../media/image98.svg"/><Relationship Id="rId9" Type="http://schemas.openxmlformats.org/officeDocument/2006/relationships/image" Target="../media/image101.png"/></Relationships>
</file>

<file path=ppt/slides/_rels/slide157.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155.xml"/><Relationship Id="rId1" Type="http://schemas.openxmlformats.org/officeDocument/2006/relationships/slideLayout" Target="../slideLayouts/slideLayout186.xml"/></Relationships>
</file>

<file path=ppt/slides/_rels/slide15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1.png"/><Relationship Id="rId3" Type="http://schemas.openxmlformats.org/officeDocument/2006/relationships/image" Target="../media/image103.png"/><Relationship Id="rId7" Type="http://schemas.openxmlformats.org/officeDocument/2006/relationships/image" Target="../media/image107.svg"/><Relationship Id="rId12" Type="http://schemas.openxmlformats.org/officeDocument/2006/relationships/image" Target="../media/image110.svg"/><Relationship Id="rId2" Type="http://schemas.openxmlformats.org/officeDocument/2006/relationships/notesSlide" Target="../notesSlides/notesSlide156.xml"/><Relationship Id="rId1" Type="http://schemas.openxmlformats.org/officeDocument/2006/relationships/slideLayout" Target="../slideLayouts/slideLayout186.xml"/><Relationship Id="rId6" Type="http://schemas.openxmlformats.org/officeDocument/2006/relationships/image" Target="../media/image106.png"/><Relationship Id="rId11" Type="http://schemas.openxmlformats.org/officeDocument/2006/relationships/image" Target="../media/image109.png"/><Relationship Id="rId5" Type="http://schemas.openxmlformats.org/officeDocument/2006/relationships/image" Target="../media/image105.png"/><Relationship Id="rId10" Type="http://schemas.openxmlformats.org/officeDocument/2006/relationships/image" Target="../media/image29.svg"/><Relationship Id="rId4" Type="http://schemas.openxmlformats.org/officeDocument/2006/relationships/image" Target="../media/image104.svg"/><Relationship Id="rId9" Type="http://schemas.openxmlformats.org/officeDocument/2006/relationships/image" Target="../media/image28.png"/></Relationships>
</file>

<file path=ppt/slides/_rels/slide1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7.xml"/><Relationship Id="rId1" Type="http://schemas.openxmlformats.org/officeDocument/2006/relationships/slideLayout" Target="../slideLayouts/slideLayout36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6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58.xml"/><Relationship Id="rId1" Type="http://schemas.openxmlformats.org/officeDocument/2006/relationships/slideLayout" Target="../slideLayouts/slideLayout186.xml"/><Relationship Id="rId6" Type="http://schemas.openxmlformats.org/officeDocument/2006/relationships/hyperlink" Target="aka.ms/azuresqlfordevelopers" TargetMode="External"/><Relationship Id="rId5" Type="http://schemas.openxmlformats.org/officeDocument/2006/relationships/image" Target="../media/image114.jpeg"/><Relationship Id="rId4" Type="http://schemas.openxmlformats.org/officeDocument/2006/relationships/hyperlink" Target="aka.ms/azuresqlbook"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8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0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6.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6.xml"/></Relationships>
</file>

<file path=ppt/slides/_rels/slide2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22.xml"/><Relationship Id="rId1" Type="http://schemas.openxmlformats.org/officeDocument/2006/relationships/slideLayout" Target="../slideLayouts/slideLayout35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6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hyperlink" Target="https://es.wikipedia.org/wiki/Apple" TargetMode="External"/><Relationship Id="rId2" Type="http://schemas.openxmlformats.org/officeDocument/2006/relationships/notesSlide" Target="../notesSlides/notesSlide24.xml"/><Relationship Id="rId1" Type="http://schemas.openxmlformats.org/officeDocument/2006/relationships/slideLayout" Target="../slideLayouts/slideLayout346.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hyperlink" Target="http://pngimg.com/download/26986"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1.xml"/></Relationships>
</file>

<file path=ppt/slides/_rels/slide28.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8.xml"/><Relationship Id="rId1" Type="http://schemas.openxmlformats.org/officeDocument/2006/relationships/slideLayout" Target="../slideLayouts/slideLayout186.xml"/><Relationship Id="rId4" Type="http://schemas.openxmlformats.org/officeDocument/2006/relationships/hyperlink" Target="https://aka.ms/datamigration"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86.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35.sv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1.xml"/><Relationship Id="rId1" Type="http://schemas.openxmlformats.org/officeDocument/2006/relationships/slideLayout" Target="../slideLayouts/slideLayout3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86.xml"/><Relationship Id="rId4" Type="http://schemas.openxmlformats.org/officeDocument/2006/relationships/image" Target="../media/image52.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6.xml"/></Relationships>
</file>

<file path=ppt/slides/_rels/slide3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7.xml"/><Relationship Id="rId1" Type="http://schemas.openxmlformats.org/officeDocument/2006/relationships/slideLayout" Target="../slideLayouts/slideLayout3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6.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8" Type="http://schemas.openxmlformats.org/officeDocument/2006/relationships/slide" Target="slide107.xml"/><Relationship Id="rId3" Type="http://schemas.openxmlformats.org/officeDocument/2006/relationships/hyperlink" Target="../aka.ms/sqlworkshops" TargetMode="External"/><Relationship Id="rId7" Type="http://schemas.openxmlformats.org/officeDocument/2006/relationships/slide" Target="slide81.xml"/><Relationship Id="rId12" Type="http://schemas.openxmlformats.org/officeDocument/2006/relationships/hyperlink" Target="../aka.ms/azuresqlfundamentals" TargetMode="External"/><Relationship Id="rId2" Type="http://schemas.openxmlformats.org/officeDocument/2006/relationships/notesSlide" Target="../notesSlides/notesSlide4.xml"/><Relationship Id="rId1" Type="http://schemas.openxmlformats.org/officeDocument/2006/relationships/slideLayout" Target="../slideLayouts/slideLayout346.xml"/><Relationship Id="rId6" Type="http://schemas.openxmlformats.org/officeDocument/2006/relationships/slide" Target="slide53.xml"/><Relationship Id="rId11" Type="http://schemas.openxmlformats.org/officeDocument/2006/relationships/image" Target="../media/image29.svg"/><Relationship Id="rId5" Type="http://schemas.openxmlformats.org/officeDocument/2006/relationships/slide" Target="slide27.xml"/><Relationship Id="rId10" Type="http://schemas.openxmlformats.org/officeDocument/2006/relationships/image" Target="../media/image28.png"/><Relationship Id="rId4" Type="http://schemas.openxmlformats.org/officeDocument/2006/relationships/slide" Target="slide5.xml"/><Relationship Id="rId9" Type="http://schemas.openxmlformats.org/officeDocument/2006/relationships/slide" Target="slide139.xml"/></Relationships>
</file>

<file path=ppt/slides/_rels/slide4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0.xml"/><Relationship Id="rId1" Type="http://schemas.openxmlformats.org/officeDocument/2006/relationships/slideLayout" Target="../slideLayouts/slideLayout35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8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svg"/></Relationships>
</file>

<file path=ppt/slides/_rels/slide4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2.xml"/><Relationship Id="rId1" Type="http://schemas.openxmlformats.org/officeDocument/2006/relationships/slideLayout" Target="../slideLayouts/slideLayout351.xml"/></Relationships>
</file>

<file path=ppt/slides/_rels/slide4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61.png"/><Relationship Id="rId3" Type="http://schemas.openxmlformats.org/officeDocument/2006/relationships/image" Target="../media/image53.png"/><Relationship Id="rId7" Type="http://schemas.openxmlformats.org/officeDocument/2006/relationships/image" Target="../media/image34.png"/><Relationship Id="rId12" Type="http://schemas.openxmlformats.org/officeDocument/2006/relationships/image" Target="../media/image60.svg"/><Relationship Id="rId2" Type="http://schemas.openxmlformats.org/officeDocument/2006/relationships/notesSlide" Target="../notesSlides/notesSlide43.xml"/><Relationship Id="rId1" Type="http://schemas.openxmlformats.org/officeDocument/2006/relationships/slideLayout" Target="../slideLayouts/slideLayout186.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jpeg"/><Relationship Id="rId10" Type="http://schemas.openxmlformats.org/officeDocument/2006/relationships/image" Target="../media/image58.svg"/><Relationship Id="rId4" Type="http://schemas.openxmlformats.org/officeDocument/2006/relationships/image" Target="../media/image54.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6.xml"/></Relationships>
</file>

<file path=ppt/slides/_rels/slide4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7.xml"/><Relationship Id="rId1" Type="http://schemas.openxmlformats.org/officeDocument/2006/relationships/slideLayout" Target="../slideLayouts/slideLayout3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1.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2.xml"/><Relationship Id="rId1" Type="http://schemas.openxmlformats.org/officeDocument/2006/relationships/slideLayout" Target="../slideLayouts/slideLayout20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6.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6.xml"/></Relationships>
</file>

<file path=ppt/slides/_rels/slide5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46.xml"/><Relationship Id="rId4" Type="http://schemas.openxmlformats.org/officeDocument/2006/relationships/image" Target="../media/image31.jpeg"/></Relationships>
</file>

<file path=ppt/slides/_rels/slide6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60.xml"/><Relationship Id="rId1" Type="http://schemas.openxmlformats.org/officeDocument/2006/relationships/slideLayout" Target="../slideLayouts/slideLayout35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6.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86.xml"/><Relationship Id="rId5" Type="http://schemas.openxmlformats.org/officeDocument/2006/relationships/image" Target="../media/image65.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68.xml"/><Relationship Id="rId1" Type="http://schemas.openxmlformats.org/officeDocument/2006/relationships/slideLayout" Target="../slideLayouts/slideLayout351.xml"/></Relationships>
</file>

<file path=ppt/slides/_rels/slide6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9.xml"/><Relationship Id="rId1" Type="http://schemas.openxmlformats.org/officeDocument/2006/relationships/slideLayout" Target="../slideLayouts/slideLayout20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6.xml"/></Relationships>
</file>

<file path=ppt/slides/_rels/slide72.xml.rels><?xml version="1.0" encoding="UTF-8" standalone="yes"?>
<Relationships xmlns="http://schemas.openxmlformats.org/package/2006/relationships"><Relationship Id="rId3" Type="http://schemas.microsoft.com/office/2018/10/relationships/comments" Target="../comments/modernComment_7BBF5597_43AD2CAE.xml"/><Relationship Id="rId2" Type="http://schemas.openxmlformats.org/officeDocument/2006/relationships/notesSlide" Target="../notesSlides/notesSlide72.xml"/><Relationship Id="rId1" Type="http://schemas.openxmlformats.org/officeDocument/2006/relationships/slideLayout" Target="../slideLayouts/slideLayout186.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5.svg"/><Relationship Id="rId2" Type="http://schemas.openxmlformats.org/officeDocument/2006/relationships/notesSlide" Target="../notesSlides/notesSlide73.xml"/><Relationship Id="rId1" Type="http://schemas.openxmlformats.org/officeDocument/2006/relationships/slideLayout" Target="../slideLayouts/slideLayout186.xml"/><Relationship Id="rId6" Type="http://schemas.openxmlformats.org/officeDocument/2006/relationships/image" Target="../media/image34.png"/><Relationship Id="rId5" Type="http://schemas.openxmlformats.org/officeDocument/2006/relationships/image" Target="../media/image69.svg"/><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36.xml"/></Relationships>
</file>

<file path=ppt/slides/_rels/slide7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75.xml"/><Relationship Id="rId1" Type="http://schemas.openxmlformats.org/officeDocument/2006/relationships/slideLayout" Target="../slideLayouts/slideLayout3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3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5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6.xml"/></Relationships>
</file>

<file path=ppt/slides/_rels/slide8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0.xml"/><Relationship Id="rId1" Type="http://schemas.openxmlformats.org/officeDocument/2006/relationships/slideLayout" Target="../slideLayouts/slideLayout20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5.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6.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86.xml"/><Relationship Id="rId1" Type="http://schemas.openxmlformats.org/officeDocument/2006/relationships/slideLayout" Target="../slideLayouts/slideLayout351.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svg"/></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8.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9.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1.xml"/><Relationship Id="rId1" Type="http://schemas.openxmlformats.org/officeDocument/2006/relationships/slideLayout" Target="../slideLayouts/slideLayout34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36.xml"/></Relationships>
</file>

<file path=ppt/slides/_rels/slide93.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93.xml"/><Relationship Id="rId1" Type="http://schemas.openxmlformats.org/officeDocument/2006/relationships/slideLayout" Target="../slideLayouts/slideLayout18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3.xml"/></Relationships>
</file>

<file path=ppt/slides/_rels/slide9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8.xml"/><Relationship Id="rId1" Type="http://schemas.openxmlformats.org/officeDocument/2006/relationships/slideLayout" Target="../slideLayouts/slideLayout18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84199" y="1204244"/>
            <a:ext cx="10237771" cy="553998"/>
          </a:xfrm>
        </p:spPr>
        <p:txBody>
          <a:bodyPr/>
          <a:lstStyle/>
          <a:p>
            <a:r>
              <a:rPr lang="en-US"/>
              <a:t>Welcome to the Azure SQL Hands-on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3139835"/>
            <a:ext cx="9144000" cy="1231106"/>
          </a:xfrm>
        </p:spPr>
        <p:txBody>
          <a:bodyPr/>
          <a:lstStyle/>
          <a:p>
            <a:r>
              <a:rPr lang="en-US"/>
              <a:t>Get started!</a:t>
            </a:r>
          </a:p>
          <a:p>
            <a:endParaRPr lang="en-US"/>
          </a:p>
          <a:p>
            <a:pPr marL="342900" indent="-342900">
              <a:buFont typeface="Arial" panose="020B0604020202020204" pitchFamily="34" charset="0"/>
              <a:buChar char="•"/>
            </a:pPr>
            <a:r>
              <a:rPr lang="en-US"/>
              <a:t>This is mostly a hands-on workshop with few slides and lots of labs!</a:t>
            </a:r>
          </a:p>
          <a:p>
            <a:pPr marL="342900" indent="-342900">
              <a:buFont typeface="Arial" panose="020B0604020202020204" pitchFamily="34" charset="0"/>
              <a:buChar char="•"/>
            </a:pPr>
            <a:r>
              <a:rPr lang="en-US"/>
              <a:t>Please complete the prereqs as you come in</a:t>
            </a:r>
          </a:p>
        </p:txBody>
      </p:sp>
      <p:sp>
        <p:nvSpPr>
          <p:cNvPr id="4" name="Rectangle 3">
            <a:extLst>
              <a:ext uri="{FF2B5EF4-FFF2-40B4-BE49-F238E27FC236}">
                <a16:creationId xmlns:a16="http://schemas.microsoft.com/office/drawing/2014/main" id="{EC4FDD46-8B8D-47CC-828C-9F73B963A26F}"/>
              </a:ext>
            </a:extLst>
          </p:cNvPr>
          <p:cNvSpPr/>
          <p:nvPr/>
        </p:nvSpPr>
        <p:spPr>
          <a:xfrm>
            <a:off x="584199" y="1942224"/>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This series of modules will help you learn Azure SQL in a way you can apply what you learn to your own projects.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E575E0D-FB61-45A6-9429-24D6D18FF3C9}"/>
              </a:ext>
            </a:extLst>
          </p:cNvPr>
          <p:cNvSpPr txBox="1"/>
          <p:nvPr/>
        </p:nvSpPr>
        <p:spPr>
          <a:xfrm>
            <a:off x="2387183" y="4932993"/>
            <a:ext cx="6846759" cy="584775"/>
          </a:xfrm>
          <a:prstGeom prst="rect">
            <a:avLst/>
          </a:prstGeom>
          <a:noFill/>
        </p:spPr>
        <p:txBody>
          <a:bodyPr wrap="square">
            <a:spAutoFit/>
          </a:bodyPr>
          <a:lstStyle/>
          <a:p>
            <a:r>
              <a:rPr lang="en-US" sz="3200" b="1"/>
              <a:t>https://aka.ms/azuresqlprereqs</a:t>
            </a:r>
          </a:p>
        </p:txBody>
      </p:sp>
    </p:spTree>
    <p:extLst>
      <p:ext uri="{BB962C8B-B14F-4D97-AF65-F5344CB8AC3E}">
        <p14:creationId xmlns:p14="http://schemas.microsoft.com/office/powerpoint/2010/main" val="270473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1948120"/>
            <a:ext cx="9975035"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aka.ms/exercise3</a:t>
            </a:r>
            <a:br>
              <a:rPr lang="en-US" sz="4400">
                <a:solidFill>
                  <a:schemeClr val="accent2"/>
                </a:solidFill>
              </a:rPr>
            </a:br>
            <a:r>
              <a:rPr lang="en-US" sz="4400">
                <a:solidFill>
                  <a:schemeClr val="tx1"/>
                </a:solidFill>
              </a:rPr>
              <a:t>Units 5 and 7</a:t>
            </a:r>
            <a:br>
              <a:rPr lang="en-US" sz="4400">
                <a:solidFill>
                  <a:schemeClr val="tx1"/>
                </a:solidFill>
              </a:rPr>
            </a:br>
            <a:r>
              <a:rPr lang="en-US" sz="4400">
                <a:solidFill>
                  <a:schemeClr val="tx1"/>
                </a:solidFill>
              </a:rPr>
              <a:t>READ: 9 (Knowledge check as a class)</a:t>
            </a:r>
            <a:endParaRPr lang="en-US" sz="4400" spc="0">
              <a:solidFill>
                <a:schemeClr val="tx1"/>
              </a:solidFill>
            </a:endParaRPr>
          </a:p>
        </p:txBody>
      </p:sp>
    </p:spTree>
    <p:extLst>
      <p:ext uri="{BB962C8B-B14F-4D97-AF65-F5344CB8AC3E}">
        <p14:creationId xmlns:p14="http://schemas.microsoft.com/office/powerpoint/2010/main" val="1182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defTabSz="685775">
              <a:spcAft>
                <a:spcPts val="1800"/>
              </a:spcAft>
            </a:pPr>
            <a:r>
              <a:rPr lang="en-US" sz="2000">
                <a:solidFill>
                  <a:prstClr val="black"/>
                </a:solidFill>
                <a:latin typeface="Segoe UI"/>
              </a:rPr>
              <a:t>New </a:t>
            </a:r>
            <a:r>
              <a:rPr lang="en-US" sz="2000" b="1">
                <a:solidFill>
                  <a:prstClr val="black"/>
                </a:solidFill>
                <a:latin typeface="Segoe UI"/>
              </a:rPr>
              <a:t>Azure functionality </a:t>
            </a:r>
            <a:r>
              <a:rPr lang="en-US" sz="2000">
                <a:solidFill>
                  <a:prstClr val="black"/>
                </a:solidFill>
                <a:latin typeface="Segoe UI"/>
              </a:rPr>
              <a:t>exists like Azure Metrics, SQL Insights, and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Which best describes Intelligent Query Processing (IQP)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Automated statistics to improve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Background tasks using the Query Store to fix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Automatic Plan Correction can help recommend and fix which type of performance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Indexes that may be needed to improve query performance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Inefficient query plans chosen due to out of date statistics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Automatic Tuning for Azure SQL Database can recommend and create indexes based on what information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Information from the Query Store and Dynamic Management Views (DMV)</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details captured from Dynamic Management Views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42</a:t>
            </a:r>
            <a:endParaRPr kumimoji="0" lang="en-US" sz="28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855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CDC (Preview in Azure </a:t>
              </a:r>
              <a:r>
                <a:rPr lang="en-US" sz="1400" err="1">
                  <a:solidFill>
                    <a:schemeClr val="tx1"/>
                  </a:solidFill>
                </a:rPr>
                <a:t>Database</a:t>
              </a:r>
              <a:r>
                <a:rPr lang="en-US" sz="1400" baseline="30000" err="1">
                  <a:solidFill>
                    <a:schemeClr val="accent1"/>
                  </a:solidFill>
                </a:rPr>
                <a:t>NEW</a:t>
              </a:r>
              <a:r>
                <a:rPr lang="en-US" sz="1400">
                  <a:solidFill>
                    <a:schemeClr val="tx1"/>
                  </a:solidFill>
                </a:rPr>
                <a:t>)</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Can optionally select LRS or ZRS</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a:solidFill>
                  <a:schemeClr val="tx1"/>
                </a:solidFill>
              </a:rPr>
              <a:t>Tempdb on local SSD</a:t>
            </a:r>
          </a:p>
          <a:p>
            <a:pPr lvl="0"/>
            <a:r>
              <a:rPr lang="en-US" sz="1200">
                <a:solidFill>
                  <a:schemeClr val="tx1"/>
                </a:solidFill>
              </a:rPr>
              <a:t>Ultra disks for extremely low latency needs</a:t>
            </a:r>
          </a:p>
          <a:p>
            <a:pPr lvl="0"/>
            <a:r>
              <a:rPr lang="en-US" sz="1200">
                <a:solidFill>
                  <a:schemeClr val="tx1"/>
                </a:solidFill>
              </a:rPr>
              <a:t>Max practical database size ~20TB</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C19-C3CC-4A87-B3FC-D3FA8D64B2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1589BC-634A-49B7-8EC8-56AF6DB981FD}"/>
              </a:ext>
            </a:extLst>
          </p:cNvPr>
          <p:cNvSpPr>
            <a:spLocks noGrp="1"/>
          </p:cNvSpPr>
          <p:nvPr>
            <p:ph type="body" sz="quarter" idx="12"/>
          </p:nvPr>
        </p:nvSpPr>
        <p:spPr/>
        <p:txBody>
          <a:bodyPr/>
          <a:lstStyle/>
          <a:p>
            <a:endParaRPr lang="en-US"/>
          </a:p>
        </p:txBody>
      </p:sp>
      <p:pic>
        <p:nvPicPr>
          <p:cNvPr id="4" name="pitr">
            <a:hlinkClick r:id="" action="ppaction://media"/>
            <a:extLst>
              <a:ext uri="{FF2B5EF4-FFF2-40B4-BE49-F238E27FC236}">
                <a16:creationId xmlns:a16="http://schemas.microsoft.com/office/drawing/2014/main" id="{4F36E8B7-9622-43CA-91FF-EF9B633530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32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13697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4124206"/>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Up to 30 read-only named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84D0-2D48-4DCB-B929-040770F8C1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68E1-8CC4-4B5F-B9F5-F5322875DDB9}"/>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B5439C79-7870-4B0C-8E68-1F4CA65B32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85"/>
            <a:ext cx="12192000" cy="6858000"/>
          </a:xfrm>
          <a:prstGeom prst="rect">
            <a:avLst/>
          </a:prstGeom>
        </p:spPr>
      </p:pic>
    </p:spTree>
    <p:extLst>
      <p:ext uri="{BB962C8B-B14F-4D97-AF65-F5344CB8AC3E}">
        <p14:creationId xmlns:p14="http://schemas.microsoft.com/office/powerpoint/2010/main" val="4186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14161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Business Critical</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54E1B0EF-C022-477B-8E7F-F92D1795325E}"/>
              </a:ext>
            </a:extLst>
          </p:cNvPr>
          <p:cNvGrpSpPr/>
          <p:nvPr/>
        </p:nvGrpSpPr>
        <p:grpSpPr>
          <a:xfrm>
            <a:off x="0" y="6215635"/>
            <a:ext cx="11444140" cy="322080"/>
            <a:chOff x="0" y="6215635"/>
            <a:chExt cx="11444140" cy="322080"/>
          </a:xfrm>
        </p:grpSpPr>
        <p:grpSp>
          <p:nvGrpSpPr>
            <p:cNvPr id="200" name="Group 199">
              <a:extLst>
                <a:ext uri="{FF2B5EF4-FFF2-40B4-BE49-F238E27FC236}">
                  <a16:creationId xmlns:a16="http://schemas.microsoft.com/office/drawing/2014/main" id="{9EADBC99-CB41-4D90-9972-B8B787AFC9F1}"/>
                </a:ext>
              </a:extLst>
            </p:cNvPr>
            <p:cNvGrpSpPr/>
            <p:nvPr/>
          </p:nvGrpSpPr>
          <p:grpSpPr>
            <a:xfrm>
              <a:off x="662352" y="6399215"/>
              <a:ext cx="10356966" cy="138500"/>
              <a:chOff x="662352" y="6316085"/>
              <a:chExt cx="10356966" cy="138500"/>
            </a:xfrm>
          </p:grpSpPr>
          <p:sp>
            <p:nvSpPr>
              <p:cNvPr id="209" name="TextBox 208">
                <a:extLst>
                  <a:ext uri="{FF2B5EF4-FFF2-40B4-BE49-F238E27FC236}">
                    <a16:creationId xmlns:a16="http://schemas.microsoft.com/office/drawing/2014/main" id="{E3A709C9-E682-4E47-AD71-B8D3F11C6A1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86DDEA95-3BE2-4189-8762-C81C83AA81C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1" name="TextBox 210">
                <a:extLst>
                  <a:ext uri="{FF2B5EF4-FFF2-40B4-BE49-F238E27FC236}">
                    <a16:creationId xmlns:a16="http://schemas.microsoft.com/office/drawing/2014/main" id="{FFF41A59-2F07-4190-9078-B48E59A034A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2" name="TextBox 211">
                <a:extLst>
                  <a:ext uri="{FF2B5EF4-FFF2-40B4-BE49-F238E27FC236}">
                    <a16:creationId xmlns:a16="http://schemas.microsoft.com/office/drawing/2014/main" id="{32791173-D2D8-4302-8902-1047AD8DE40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3" name="TextBox 212">
                <a:extLst>
                  <a:ext uri="{FF2B5EF4-FFF2-40B4-BE49-F238E27FC236}">
                    <a16:creationId xmlns:a16="http://schemas.microsoft.com/office/drawing/2014/main" id="{851AD07A-AFE8-49C5-8A5A-FC5CD71F1A0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4" name="TextBox 213">
                <a:extLst>
                  <a:ext uri="{FF2B5EF4-FFF2-40B4-BE49-F238E27FC236}">
                    <a16:creationId xmlns:a16="http://schemas.microsoft.com/office/drawing/2014/main" id="{3B8C6AEC-5237-4226-A827-C885A7361D5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201" name="Group 200">
              <a:extLst>
                <a:ext uri="{FF2B5EF4-FFF2-40B4-BE49-F238E27FC236}">
                  <a16:creationId xmlns:a16="http://schemas.microsoft.com/office/drawing/2014/main" id="{8A57E7F2-6685-4DC0-8741-16DF8F69DFA2}"/>
                </a:ext>
              </a:extLst>
            </p:cNvPr>
            <p:cNvGrpSpPr/>
            <p:nvPr/>
          </p:nvGrpSpPr>
          <p:grpSpPr>
            <a:xfrm>
              <a:off x="0" y="6215635"/>
              <a:ext cx="11444140" cy="131976"/>
              <a:chOff x="0" y="6058468"/>
              <a:chExt cx="11444140" cy="131976"/>
            </a:xfrm>
          </p:grpSpPr>
          <p:cxnSp>
            <p:nvCxnSpPr>
              <p:cNvPr id="202" name="Straight Arrow Connector 201">
                <a:extLst>
                  <a:ext uri="{FF2B5EF4-FFF2-40B4-BE49-F238E27FC236}">
                    <a16:creationId xmlns:a16="http://schemas.microsoft.com/office/drawing/2014/main" id="{DA4543F8-A640-478F-AFC6-8D1B30564B6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A27681FE-EEE7-4DA5-82B0-CEC63828876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5A74158D-36F3-4244-B64A-B0DD2353951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8E33505-FDDE-404F-A757-B3F094E73B6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29DC670-8A4B-4E0A-9BA1-D141BFA522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7C7505BC-BBBA-41B8-857D-F142852428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C0EF3FC-7327-48BE-A37B-B43F7D87DAD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70843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Currently in preview for SQL Database (provisioned and serverless)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pricing details visit the pricing pages for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single databases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elastic pools</a:t>
            </a: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General Purpose</a:t>
            </a:r>
            <a:endParaRPr lang="en-US"/>
          </a:p>
        </p:txBody>
      </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A6F3E016-C903-4EF1-85AB-8DB0CD5CB541}"/>
              </a:ext>
            </a:extLst>
          </p:cNvPr>
          <p:cNvGrpSpPr/>
          <p:nvPr/>
        </p:nvGrpSpPr>
        <p:grpSpPr>
          <a:xfrm>
            <a:off x="0" y="6215635"/>
            <a:ext cx="11444140" cy="322080"/>
            <a:chOff x="0" y="6215635"/>
            <a:chExt cx="11444140" cy="322080"/>
          </a:xfrm>
        </p:grpSpPr>
        <p:grpSp>
          <p:nvGrpSpPr>
            <p:cNvPr id="174" name="Group 173">
              <a:extLst>
                <a:ext uri="{FF2B5EF4-FFF2-40B4-BE49-F238E27FC236}">
                  <a16:creationId xmlns:a16="http://schemas.microsoft.com/office/drawing/2014/main" id="{3800391F-C3BE-47FD-A637-C671A1B7FEDD}"/>
                </a:ext>
              </a:extLst>
            </p:cNvPr>
            <p:cNvGrpSpPr/>
            <p:nvPr/>
          </p:nvGrpSpPr>
          <p:grpSpPr>
            <a:xfrm>
              <a:off x="662352" y="6399215"/>
              <a:ext cx="10356966" cy="138500"/>
              <a:chOff x="662352" y="6316085"/>
              <a:chExt cx="10356966" cy="138500"/>
            </a:xfrm>
          </p:grpSpPr>
          <p:sp>
            <p:nvSpPr>
              <p:cNvPr id="201" name="TextBox 200">
                <a:extLst>
                  <a:ext uri="{FF2B5EF4-FFF2-40B4-BE49-F238E27FC236}">
                    <a16:creationId xmlns:a16="http://schemas.microsoft.com/office/drawing/2014/main" id="{CAAF2FDC-1E47-48D7-BEA8-0F5E7CF7BF6E}"/>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4" name="TextBox 203">
                <a:extLst>
                  <a:ext uri="{FF2B5EF4-FFF2-40B4-BE49-F238E27FC236}">
                    <a16:creationId xmlns:a16="http://schemas.microsoft.com/office/drawing/2014/main" id="{3E57834C-806F-4003-80EC-543D63530C3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5" name="TextBox 204">
                <a:extLst>
                  <a:ext uri="{FF2B5EF4-FFF2-40B4-BE49-F238E27FC236}">
                    <a16:creationId xmlns:a16="http://schemas.microsoft.com/office/drawing/2014/main" id="{ED02A2FC-C2E2-43D9-9717-AD8F6721FF9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6" name="TextBox 205">
                <a:extLst>
                  <a:ext uri="{FF2B5EF4-FFF2-40B4-BE49-F238E27FC236}">
                    <a16:creationId xmlns:a16="http://schemas.microsoft.com/office/drawing/2014/main" id="{EDA6E9A3-FA87-4701-A6D0-21F102D284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4" name="TextBox 213">
                <a:extLst>
                  <a:ext uri="{FF2B5EF4-FFF2-40B4-BE49-F238E27FC236}">
                    <a16:creationId xmlns:a16="http://schemas.microsoft.com/office/drawing/2014/main" id="{B5E92C47-E287-401C-9A05-B1D4441B982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5" name="TextBox 214">
                <a:extLst>
                  <a:ext uri="{FF2B5EF4-FFF2-40B4-BE49-F238E27FC236}">
                    <a16:creationId xmlns:a16="http://schemas.microsoft.com/office/drawing/2014/main" id="{7D96E832-1E7B-457B-B2AC-7A3F822EAA4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75" name="Group 174">
              <a:extLst>
                <a:ext uri="{FF2B5EF4-FFF2-40B4-BE49-F238E27FC236}">
                  <a16:creationId xmlns:a16="http://schemas.microsoft.com/office/drawing/2014/main" id="{6AE7B499-1E22-4472-A9D2-16839FDD093D}"/>
                </a:ext>
              </a:extLst>
            </p:cNvPr>
            <p:cNvGrpSpPr/>
            <p:nvPr/>
          </p:nvGrpSpPr>
          <p:grpSpPr>
            <a:xfrm>
              <a:off x="0" y="6215635"/>
              <a:ext cx="11444140" cy="131976"/>
              <a:chOff x="0" y="6058468"/>
              <a:chExt cx="11444140" cy="131976"/>
            </a:xfrm>
          </p:grpSpPr>
          <p:cxnSp>
            <p:nvCxnSpPr>
              <p:cNvPr id="177" name="Straight Arrow Connector 176">
                <a:extLst>
                  <a:ext uri="{FF2B5EF4-FFF2-40B4-BE49-F238E27FC236}">
                    <a16:creationId xmlns:a16="http://schemas.microsoft.com/office/drawing/2014/main" id="{8B8A94FB-28C7-44A1-87BB-1213D5B8B69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CAB8ECE3-8773-4C6B-A839-162CD6CF39D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9E7F4A0-0820-4C24-9D6C-33E63893549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15EE49E3-713E-4D82-8950-32AF0D39CDC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5308C5B6-FB98-40D3-B4E8-B27AAE574B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84684171-2F9F-4F99-B771-19A2A6CDBB3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15958B3E-6C81-44B2-BDCA-147FE5F2B31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3136798128"/>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 with Geo-DR</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 with Geo-DR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TextBox 26">
            <a:extLst>
              <a:ext uri="{FF2B5EF4-FFF2-40B4-BE49-F238E27FC236}">
                <a16:creationId xmlns:a16="http://schemas.microsoft.com/office/drawing/2014/main" id="{ECF0DCB7-8A66-4B69-9D52-24D27741E278}"/>
              </a:ext>
            </a:extLst>
          </p:cNvPr>
          <p:cNvSpPr txBox="1"/>
          <p:nvPr/>
        </p:nvSpPr>
        <p:spPr>
          <a:xfrm>
            <a:off x="511377" y="5743974"/>
            <a:ext cx="6094268" cy="338554"/>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1600" b="0" i="0" u="sng" strike="noStrike" cap="none" spc="0" normalizeH="0" baseline="0">
                <a:ln>
                  <a:noFill/>
                </a:ln>
                <a:solidFill>
                  <a:schemeClr val="accent1"/>
                </a:solidFill>
                <a:effectLst/>
                <a:uLnTx/>
                <a:uFillTx/>
                <a:latin typeface="Segoe UI" panose="020B0502040204020203" pitchFamily="34" charset="0"/>
              </a:defRPr>
            </a:lvl1pPr>
          </a:lstStyle>
          <a:p>
            <a:r>
              <a:rPr lang="en-US">
                <a:hlinkClick r:id="rId4"/>
              </a:rPr>
              <a:t>SLA for Azure SQL Managed Instance</a:t>
            </a:r>
            <a:endParaRPr lang="en-US"/>
          </a:p>
        </p:txBody>
      </p:sp>
    </p:spTree>
    <p:extLst>
      <p:ext uri="{BB962C8B-B14F-4D97-AF65-F5344CB8AC3E}">
        <p14:creationId xmlns:p14="http://schemas.microsoft.com/office/powerpoint/2010/main" val="397319187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53478252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tempdb?</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Machine Learning Services, DTC,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Accelerated Database Recovery</a:t>
            </a:r>
            <a:endParaRPr lang="en-US" sz="4400" spc="0">
              <a:solidFill>
                <a:schemeClr val="accent2"/>
              </a:solidFill>
            </a:endParaRPr>
          </a:p>
        </p:txBody>
      </p:sp>
    </p:spTree>
    <p:extLst>
      <p:ext uri="{BB962C8B-B14F-4D97-AF65-F5344CB8AC3E}">
        <p14:creationId xmlns:p14="http://schemas.microsoft.com/office/powerpoint/2010/main" val="20767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methods can you use to monitor region and data center availability?</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Azure status dashboard</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SMS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Email alerts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AD37611-E0AF-41DF-8D0F-B764BD82CBE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aka.ms/exercise4</a:t>
            </a:r>
            <a:br>
              <a:rPr lang="en-US" sz="4400">
                <a:solidFill>
                  <a:schemeClr val="accent2"/>
                </a:solidFill>
              </a:rPr>
            </a:br>
            <a:r>
              <a:rPr lang="en-US" sz="4400">
                <a:solidFill>
                  <a:schemeClr val="tx1"/>
                </a:solidFill>
              </a:rPr>
              <a:t>Units 3, 5, and 6</a:t>
            </a:r>
            <a:endParaRPr lang="en-US" sz="4400" spc="0">
              <a:solidFill>
                <a:schemeClr val="tx1"/>
              </a:solidFill>
            </a:endParaRPr>
          </a:p>
        </p:txBody>
      </p:sp>
    </p:spTree>
    <p:extLst>
      <p:ext uri="{BB962C8B-B14F-4D97-AF65-F5344CB8AC3E}">
        <p14:creationId xmlns:p14="http://schemas.microsoft.com/office/powerpoint/2010/main" val="4460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56166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80739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51</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551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(GigaOm)</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179810047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2"/>
            <a:ext cx="3693969" cy="1563119"/>
          </a:xfrm>
          <a:prstGeom prst="rect">
            <a:avLst/>
          </a:prstGeom>
          <a:ln w="38100">
            <a:solidFill>
              <a:schemeClr val="accent1"/>
            </a:solidFill>
          </a:ln>
        </p:spPr>
        <p:txBody>
          <a:bodyPr vert="horz" wrap="square" lIns="0" tIns="0" rIns="0" bIns="0" rtlCol="0">
            <a:normAutofit fontScale="77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How will they scale over multiple regions with multiple queries happening at the same time, while isolating read workloads from write workloads?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Select General purpose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Select General purpose service tier and deploy   geo-replication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Select Business critical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Select Business critical service tier and deploy geo-replication</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45159" cy="215279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Which authentication method would you recommend for the application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Azure AD authentication: integrated authentication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Azure AD authentication: client ID/certificate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Azure AD authentication: interactive with multi-factor authentication (MFA)</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Azure AD authentication: managed identity</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E. SQL authentication: username and password</a:t>
            </a:r>
          </a:p>
        </p:txBody>
      </p:sp>
      <p:sp>
        <p:nvSpPr>
          <p:cNvPr id="5" name="TextBox 4">
            <a:extLst>
              <a:ext uri="{FF2B5EF4-FFF2-40B4-BE49-F238E27FC236}">
                <a16:creationId xmlns:a16="http://schemas.microsoft.com/office/drawing/2014/main" id="{249BFFF7-5E06-4EA5-A39B-48FBC34C1D20}"/>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4643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E953FEA-D121-4EAE-9BEF-DE11482F53EC}"/>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1"/>
            <a:ext cx="3581387" cy="2346889"/>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Which authentication method would you recommend for the application on a non-Azure machine that is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Which authentication method would you recommend for SQL admin tools (SSMS, PowerShell) on a non-Azure machine that is not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85675" cy="234688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Which authentication method would you recommend for the application on legacy application where you can't change the driver/connection string on a non-Azure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5" name="TextBox 4">
            <a:extLst>
              <a:ext uri="{FF2B5EF4-FFF2-40B4-BE49-F238E27FC236}">
                <a16:creationId xmlns:a16="http://schemas.microsoft.com/office/drawing/2014/main" id="{17A59D33-91CA-406E-96C1-125E1FD7FC9B}"/>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296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br>
              <a:rPr lang="en-US" sz="1800">
                <a:solidFill>
                  <a:prstClr val="white"/>
                </a:solidFill>
              </a:rPr>
            </a:br>
            <a:endParaRPr lang="en-US" sz="1800">
              <a:solidFill>
                <a:prstClr val="white"/>
              </a:solidFill>
            </a:endParaRPr>
          </a:p>
          <a:p>
            <a:pPr lvl="0" defTabSz="932742">
              <a:lnSpc>
                <a:spcPct val="90000"/>
              </a:lnSpc>
              <a:spcAft>
                <a:spcPts val="600"/>
              </a:spcAft>
              <a:buSzPct val="90000"/>
            </a:pPr>
            <a:r>
              <a:rPr lang="en-US" sz="180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56820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07517948-DD5F-457B-BEFC-C2535598CEC6}"/>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dirty="0">
                <a:solidFill>
                  <a:schemeClr val="bg1"/>
                </a:solidFill>
              </a:rPr>
              <a:t>Consider the following scenario:</a:t>
            </a:r>
          </a:p>
          <a:p>
            <a:pPr defTabSz="932742">
              <a:lnSpc>
                <a:spcPct val="90000"/>
              </a:lnSpc>
              <a:spcAft>
                <a:spcPts val="600"/>
              </a:spcAft>
              <a:buSzPct val="90000"/>
            </a:pPr>
            <a:r>
              <a:rPr lang="en-US" sz="1800" dirty="0">
                <a:solidFill>
                  <a:schemeClr val="bg1"/>
                </a:solidFill>
              </a:rPr>
              <a:t> </a:t>
            </a:r>
          </a:p>
          <a:p>
            <a:pPr defTabSz="932742">
              <a:lnSpc>
                <a:spcPct val="90000"/>
              </a:lnSpc>
              <a:spcAft>
                <a:spcPts val="600"/>
              </a:spcAft>
              <a:buSzPct val="90000"/>
            </a:pPr>
            <a:r>
              <a:rPr lang="en-US" sz="1800" dirty="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r>
              <a:rPr lang="en-US" sz="1800" dirty="0">
                <a:solidFill>
                  <a:schemeClr val="bg1"/>
                </a:solidFill>
              </a:rPr>
              <a:t>A. SQL Server in an Azure virtual machine</a:t>
            </a:r>
          </a:p>
          <a:p>
            <a:pPr defTabSz="932742">
              <a:lnSpc>
                <a:spcPct val="90000"/>
              </a:lnSpc>
              <a:spcAft>
                <a:spcPts val="600"/>
              </a:spcAft>
              <a:buSzPct val="90000"/>
            </a:pPr>
            <a:r>
              <a:rPr lang="en-US" sz="1800" dirty="0">
                <a:solidFill>
                  <a:schemeClr val="bg1"/>
                </a:solidFill>
              </a:rPr>
              <a:t>B. Azure SQL Managed Instance</a:t>
            </a:r>
          </a:p>
          <a:p>
            <a:pPr defTabSz="932742">
              <a:lnSpc>
                <a:spcPct val="90000"/>
              </a:lnSpc>
              <a:spcAft>
                <a:spcPts val="600"/>
              </a:spcAft>
              <a:buSzPct val="90000"/>
            </a:pPr>
            <a:r>
              <a:rPr lang="en-US" sz="1800" dirty="0">
                <a:solidFill>
                  <a:schemeClr val="bg1"/>
                </a:solidFill>
              </a:rPr>
              <a:t>C. Azure SQL Database - single database</a:t>
            </a:r>
          </a:p>
          <a:p>
            <a:pPr defTabSz="932742">
              <a:lnSpc>
                <a:spcPct val="90000"/>
              </a:lnSpc>
              <a:spcAft>
                <a:spcPts val="600"/>
              </a:spcAft>
              <a:buSzPct val="90000"/>
            </a:pPr>
            <a:r>
              <a:rPr lang="en-US" sz="1800" dirty="0">
                <a:solidFill>
                  <a:schemeClr val="bg1"/>
                </a:solidFill>
              </a:rPr>
              <a:t>D. Azure SQL Database - elastic pool</a:t>
            </a:r>
          </a:p>
          <a:p>
            <a:pPr defTabSz="932742">
              <a:lnSpc>
                <a:spcPct val="90000"/>
              </a:lnSpc>
              <a:spcAft>
                <a:spcPts val="600"/>
              </a:spcAft>
              <a:buSzPct val="90000"/>
            </a:pPr>
            <a:endParaRPr lang="en-US" sz="1800" dirty="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4A4586D6-2751-4C0C-BCC6-693DFB1E7E2D}"/>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kc011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What is the best option for them to enable geo-redundancy and maintain high availability?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Geo-replication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Auto-failover groups</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What role does colocation play in your solution?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It doesn't, we'll deploy to one region only.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Leveraging the auto-failover group gives us what is needed</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In addition to the failover group, need to deploy the application in both regions where the failover group exists.</a:t>
            </a:r>
          </a:p>
        </p:txBody>
      </p:sp>
      <p:sp>
        <p:nvSpPr>
          <p:cNvPr id="6" name="TextBox 5">
            <a:extLst>
              <a:ext uri="{FF2B5EF4-FFF2-40B4-BE49-F238E27FC236}">
                <a16:creationId xmlns:a16="http://schemas.microsoft.com/office/drawing/2014/main" id="{4CD738FA-758D-47AF-88BF-77D87C195A5A}"/>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7095005"/>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32686AA-EEC6-4210-BFB8-3DDCEC18EC78}"/>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How can you ensure that DBAs cannot see sensitive data stored in specific columns?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Always Encrypted with role separation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Dynamic Data Masking</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How can you track access to tables containing sensitive data?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only</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How can you allow DBAs to be able to troubleshoot performance via the Azure portal and SSMS, and create new contained database users with Azure AD principals?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 and 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None of the above</a:t>
            </a:r>
          </a:p>
        </p:txBody>
      </p:sp>
      <p:sp>
        <p:nvSpPr>
          <p:cNvPr id="6" name="TextBox 5">
            <a:extLst>
              <a:ext uri="{FF2B5EF4-FFF2-40B4-BE49-F238E27FC236}">
                <a16:creationId xmlns:a16="http://schemas.microsoft.com/office/drawing/2014/main" id="{6D0C5385-C3F2-4F42-9B44-3FB6068F356F}"/>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7562111"/>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lvl="0" defTabSz="932742">
              <a:lnSpc>
                <a:spcPct val="90000"/>
              </a:lnSpc>
              <a:spcAft>
                <a:spcPts val="600"/>
              </a:spcAft>
              <a:buSzPct val="90000"/>
            </a:pPr>
            <a:r>
              <a:rPr lang="en-US" sz="180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C3B4722-8CB5-49EB-8667-4649B763E2C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SQLDataOwner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wrapKey,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unwrapKey,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db_datawriter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SQLDataOwner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8697637" cy="4739759"/>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 and Azure Synapse Serverless SQL pools</a:t>
            </a:r>
          </a:p>
          <a:p>
            <a:pPr marL="349250" indent="-158750">
              <a:buClr>
                <a:schemeClr val="accent1"/>
              </a:buClr>
              <a:buFont typeface="Arial" panose="020B0604020202020204" pitchFamily="34" charset="0"/>
              <a:buChar char="•"/>
            </a:pPr>
            <a:r>
              <a:rPr lang="en-US" sz="1600"/>
              <a:t>Linked Servers in Managed Instance to Azure SQL, SQL Server, or Azure Synapse SQL pools</a:t>
            </a:r>
          </a:p>
          <a:p>
            <a:pPr marL="349250" indent="-158750">
              <a:buClr>
                <a:schemeClr val="accent1"/>
              </a:buClr>
              <a:buFont typeface="Arial" panose="020B0604020202020204" pitchFamily="34" charset="0"/>
              <a:buChar char="•"/>
            </a:pPr>
            <a:r>
              <a:rPr lang="en-US" sz="1600"/>
              <a:t>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for Managed Instance</a:t>
            </a:r>
          </a:p>
          <a:p>
            <a:pPr marL="349250" indent="-158750">
              <a:buClr>
                <a:schemeClr val="accent1"/>
              </a:buClr>
              <a:buFont typeface="Arial" panose="020B0604020202020204" pitchFamily="34" charset="0"/>
              <a:buChar char="•"/>
            </a:pPr>
            <a:r>
              <a:rPr lang="en-US" sz="1600"/>
              <a:t>DTC for Managed Instance</a:t>
            </a:r>
          </a:p>
          <a:p>
            <a:pPr marL="349250" indent="-158750">
              <a:buClr>
                <a:schemeClr val="accent1"/>
              </a:buClr>
              <a:buFont typeface="Arial" panose="020B0604020202020204" pitchFamily="34" charset="0"/>
              <a:buChar char="•"/>
            </a:pPr>
            <a:r>
              <a:rPr lang="en-US" sz="1600"/>
              <a:t>xp_cmdshell not supported</a:t>
            </a:r>
          </a:p>
          <a:p>
            <a:pPr marL="190500">
              <a:buClr>
                <a:schemeClr val="accent1"/>
              </a:buClr>
            </a:pPr>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33E772A8-4C1C-426D-AF83-A586D710DD8A}"/>
              </a:ext>
            </a:extLst>
          </p:cNvPr>
          <p:cNvSpPr txBox="1"/>
          <p:nvPr/>
        </p:nvSpPr>
        <p:spPr>
          <a:xfrm>
            <a:off x="0" y="5680744"/>
            <a:ext cx="4001090" cy="363946"/>
          </a:xfrm>
          <a:prstGeom prst="rect">
            <a:avLst/>
          </a:prstGeom>
          <a:noFill/>
        </p:spPr>
        <p:txBody>
          <a:bodyPr wrap="square" rtlCol="0">
            <a:spAutoFit/>
          </a:bodyPr>
          <a:lstStyle/>
          <a:p>
            <a:r>
              <a:rPr lang="en-US"/>
              <a:t>aka.ms/azuresqliot</a:t>
            </a:r>
          </a:p>
        </p:txBody>
      </p:sp>
    </p:spTree>
    <p:extLst>
      <p:ext uri="{BB962C8B-B14F-4D97-AF65-F5344CB8AC3E}">
        <p14:creationId xmlns:p14="http://schemas.microsoft.com/office/powerpoint/2010/main" val="29376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Max storage 16TB (Preview)</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Follow us on Twitter</a:t>
            </a:r>
          </a:p>
          <a:p>
            <a:pPr marL="0" indent="0">
              <a:buNone/>
            </a:pPr>
            <a:r>
              <a:rPr lang="en-US" sz="1600" b="1">
                <a:solidFill>
                  <a:schemeClr val="accent1"/>
                </a:solidFill>
                <a:latin typeface="+mn-lt"/>
              </a:rPr>
              <a:t>aka.ms/azuresqltwitter</a:t>
            </a: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aka.ms/azuresqldocs</a:t>
            </a: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aka.ms/azuresqlyt</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5700377" y="1663772"/>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5790187" y="5393887"/>
            <a:ext cx="2622523" cy="369332"/>
          </a:xfrm>
          <a:prstGeom prst="rect">
            <a:avLst/>
          </a:prstGeom>
          <a:noFill/>
        </p:spPr>
        <p:txBody>
          <a:bodyPr wrap="square">
            <a:spAutoFit/>
          </a:bodyPr>
          <a:lstStyle/>
          <a:p>
            <a:pPr marL="0" indent="0">
              <a:buNone/>
            </a:pPr>
            <a:r>
              <a:rPr lang="en-US" sz="1800" b="1">
                <a:solidFill>
                  <a:schemeClr val="accent1"/>
                </a:solidFill>
                <a:latin typeface="+mn-lt"/>
                <a:hlinkClick r:id="rId4"/>
              </a:rPr>
              <a:t>aka.ms/azuresqlbook</a:t>
            </a:r>
            <a:endParaRPr lang="en-US" sz="1800" b="1">
              <a:solidFill>
                <a:schemeClr val="accent1"/>
              </a:solidFill>
              <a:latin typeface="+mn-lt"/>
            </a:endParaRPr>
          </a:p>
        </p:txBody>
      </p:sp>
      <p:pic>
        <p:nvPicPr>
          <p:cNvPr id="46" name="Picture 45" descr="A picture containing text&#10;&#10;Description automatically generated">
            <a:extLst>
              <a:ext uri="{FF2B5EF4-FFF2-40B4-BE49-F238E27FC236}">
                <a16:creationId xmlns:a16="http://schemas.microsoft.com/office/drawing/2014/main" id="{8346C2D5-A6B2-4CA9-8C97-98B0C73106A2}"/>
              </a:ext>
            </a:extLst>
          </p:cNvPr>
          <p:cNvPicPr>
            <a:picLocks noChangeAspect="1"/>
          </p:cNvPicPr>
          <p:nvPr/>
        </p:nvPicPr>
        <p:blipFill>
          <a:blip r:embed="rId5"/>
          <a:stretch>
            <a:fillRect/>
          </a:stretch>
        </p:blipFill>
        <p:spPr>
          <a:xfrm>
            <a:off x="8619501" y="1660004"/>
            <a:ext cx="2552079" cy="3641418"/>
          </a:xfrm>
          <a:prstGeom prst="rect">
            <a:avLst/>
          </a:prstGeom>
        </p:spPr>
      </p:pic>
      <p:sp>
        <p:nvSpPr>
          <p:cNvPr id="51" name="TextBox 50">
            <a:extLst>
              <a:ext uri="{FF2B5EF4-FFF2-40B4-BE49-F238E27FC236}">
                <a16:creationId xmlns:a16="http://schemas.microsoft.com/office/drawing/2014/main" id="{21B58EA1-9A65-47B6-AC70-75D360A9C2D8}"/>
              </a:ext>
            </a:extLst>
          </p:cNvPr>
          <p:cNvSpPr txBox="1"/>
          <p:nvPr/>
        </p:nvSpPr>
        <p:spPr>
          <a:xfrm>
            <a:off x="8594055" y="5393833"/>
            <a:ext cx="3435938" cy="373930"/>
          </a:xfrm>
          <a:prstGeom prst="rect">
            <a:avLst/>
          </a:prstGeom>
          <a:noFill/>
        </p:spPr>
        <p:txBody>
          <a:bodyPr wrap="square">
            <a:spAutoFit/>
          </a:bodyPr>
          <a:lstStyle/>
          <a:p>
            <a:pPr marL="0" indent="0">
              <a:buNone/>
            </a:pPr>
            <a:r>
              <a:rPr lang="en-US" sz="1800" b="1">
                <a:solidFill>
                  <a:schemeClr val="accent1"/>
                </a:solidFill>
                <a:latin typeface="+mn-lt"/>
                <a:hlinkClick r:id="rId6"/>
              </a:rPr>
              <a:t>aka.ms/azuresqlfordevelopers</a:t>
            </a:r>
            <a:endParaRPr lang="en-US" sz="1800" b="1">
              <a:solidFill>
                <a:schemeClr val="accent1"/>
              </a:solidFill>
              <a:latin typeface="+mn-lt"/>
            </a:endParaRP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SQL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1275-F6E1-46C2-8D9B-17A1C4C9A131}"/>
              </a:ext>
            </a:extLst>
          </p:cNvPr>
          <p:cNvSpPr>
            <a:spLocks noGrp="1"/>
          </p:cNvSpPr>
          <p:nvPr>
            <p:ph type="title"/>
          </p:nvPr>
        </p:nvSpPr>
        <p:spPr>
          <a:xfrm>
            <a:off x="563010" y="171450"/>
            <a:ext cx="11018520" cy="553998"/>
          </a:xfrm>
        </p:spPr>
        <p:txBody>
          <a:bodyPr/>
          <a:lstStyle/>
          <a:p>
            <a:r>
              <a:rPr lang="en-US"/>
              <a:t>The Microsoft engineering team at Live! 360</a:t>
            </a:r>
          </a:p>
        </p:txBody>
      </p:sp>
      <p:sp>
        <p:nvSpPr>
          <p:cNvPr id="7" name="TextBox 6">
            <a:extLst>
              <a:ext uri="{FF2B5EF4-FFF2-40B4-BE49-F238E27FC236}">
                <a16:creationId xmlns:a16="http://schemas.microsoft.com/office/drawing/2014/main" id="{F7B14A6F-39D1-48C5-B489-088D72B95F8D}"/>
              </a:ext>
            </a:extLst>
          </p:cNvPr>
          <p:cNvSpPr txBox="1"/>
          <p:nvPr/>
        </p:nvSpPr>
        <p:spPr>
          <a:xfrm>
            <a:off x="420124" y="1348258"/>
            <a:ext cx="3500123" cy="1077218"/>
          </a:xfrm>
          <a:prstGeom prst="rect">
            <a:avLst/>
          </a:prstGeom>
          <a:noFill/>
        </p:spPr>
        <p:txBody>
          <a:bodyPr wrap="square">
            <a:spAutoFit/>
          </a:bodyPr>
          <a:lstStyle/>
          <a:p>
            <a:r>
              <a:rPr lang="en-US" sz="1600" b="1">
                <a:solidFill>
                  <a:schemeClr val="accent1"/>
                </a:solidFill>
              </a:rPr>
              <a:t>Learn Azure SQL Database through demos</a:t>
            </a:r>
          </a:p>
          <a:p>
            <a:r>
              <a:rPr lang="en-US" sz="1600" b="1"/>
              <a:t>Anna Hoffman</a:t>
            </a:r>
          </a:p>
          <a:p>
            <a:r>
              <a:rPr lang="en-US" sz="1600" b="1"/>
              <a:t>9:15-10:30AM</a:t>
            </a:r>
            <a:endParaRPr lang="en-US" sz="1600"/>
          </a:p>
        </p:txBody>
      </p:sp>
      <p:sp>
        <p:nvSpPr>
          <p:cNvPr id="5" name="TextBox 4">
            <a:extLst>
              <a:ext uri="{FF2B5EF4-FFF2-40B4-BE49-F238E27FC236}">
                <a16:creationId xmlns:a16="http://schemas.microsoft.com/office/drawing/2014/main" id="{6D213D27-8594-439C-9781-2F26CA96E798}"/>
              </a:ext>
            </a:extLst>
          </p:cNvPr>
          <p:cNvSpPr txBox="1"/>
          <p:nvPr/>
        </p:nvSpPr>
        <p:spPr>
          <a:xfrm>
            <a:off x="1814209" y="819607"/>
            <a:ext cx="1532106" cy="369332"/>
          </a:xfrm>
          <a:prstGeom prst="rect">
            <a:avLst/>
          </a:prstGeom>
          <a:noFill/>
        </p:spPr>
        <p:txBody>
          <a:bodyPr wrap="square">
            <a:spAutoFit/>
          </a:bodyPr>
          <a:lstStyle/>
          <a:p>
            <a:r>
              <a:rPr lang="en-US" sz="1800" b="1">
                <a:solidFill>
                  <a:schemeClr val="accent1"/>
                </a:solidFill>
              </a:rPr>
              <a:t>Tuesday</a:t>
            </a:r>
          </a:p>
        </p:txBody>
      </p:sp>
      <p:sp>
        <p:nvSpPr>
          <p:cNvPr id="4" name="TextBox 3">
            <a:extLst>
              <a:ext uri="{FF2B5EF4-FFF2-40B4-BE49-F238E27FC236}">
                <a16:creationId xmlns:a16="http://schemas.microsoft.com/office/drawing/2014/main" id="{5935943B-95AE-42E8-808A-AA7D26984A14}"/>
              </a:ext>
            </a:extLst>
          </p:cNvPr>
          <p:cNvSpPr txBox="1"/>
          <p:nvPr/>
        </p:nvSpPr>
        <p:spPr>
          <a:xfrm>
            <a:off x="5306217" y="819607"/>
            <a:ext cx="1532106" cy="369332"/>
          </a:xfrm>
          <a:prstGeom prst="rect">
            <a:avLst/>
          </a:prstGeom>
          <a:noFill/>
        </p:spPr>
        <p:txBody>
          <a:bodyPr wrap="square">
            <a:spAutoFit/>
          </a:bodyPr>
          <a:lstStyle/>
          <a:p>
            <a:r>
              <a:rPr lang="en-US" sz="1800" b="1">
                <a:solidFill>
                  <a:schemeClr val="accent1"/>
                </a:solidFill>
              </a:rPr>
              <a:t>Wednesday</a:t>
            </a:r>
          </a:p>
        </p:txBody>
      </p:sp>
      <p:sp>
        <p:nvSpPr>
          <p:cNvPr id="9" name="TextBox 8">
            <a:extLst>
              <a:ext uri="{FF2B5EF4-FFF2-40B4-BE49-F238E27FC236}">
                <a16:creationId xmlns:a16="http://schemas.microsoft.com/office/drawing/2014/main" id="{7E77ED27-C685-4A2D-9444-916F1BE491EF}"/>
              </a:ext>
            </a:extLst>
          </p:cNvPr>
          <p:cNvSpPr txBox="1"/>
          <p:nvPr/>
        </p:nvSpPr>
        <p:spPr>
          <a:xfrm>
            <a:off x="9424480" y="819607"/>
            <a:ext cx="1532106" cy="369332"/>
          </a:xfrm>
          <a:prstGeom prst="rect">
            <a:avLst/>
          </a:prstGeom>
          <a:noFill/>
        </p:spPr>
        <p:txBody>
          <a:bodyPr wrap="square">
            <a:spAutoFit/>
          </a:bodyPr>
          <a:lstStyle/>
          <a:p>
            <a:r>
              <a:rPr lang="en-US" sz="1800" b="1">
                <a:solidFill>
                  <a:schemeClr val="accent1"/>
                </a:solidFill>
              </a:rPr>
              <a:t>Thursday</a:t>
            </a:r>
          </a:p>
        </p:txBody>
      </p:sp>
      <p:sp>
        <p:nvSpPr>
          <p:cNvPr id="11" name="TextBox 10">
            <a:extLst>
              <a:ext uri="{FF2B5EF4-FFF2-40B4-BE49-F238E27FC236}">
                <a16:creationId xmlns:a16="http://schemas.microsoft.com/office/drawing/2014/main" id="{D5D67A34-F221-4C73-AE4F-121955658558}"/>
              </a:ext>
            </a:extLst>
          </p:cNvPr>
          <p:cNvSpPr txBox="1"/>
          <p:nvPr/>
        </p:nvSpPr>
        <p:spPr>
          <a:xfrm>
            <a:off x="420124" y="2526399"/>
            <a:ext cx="3782225" cy="1077218"/>
          </a:xfrm>
          <a:prstGeom prst="rect">
            <a:avLst/>
          </a:prstGeom>
          <a:noFill/>
        </p:spPr>
        <p:txBody>
          <a:bodyPr wrap="square">
            <a:spAutoFit/>
          </a:bodyPr>
          <a:lstStyle/>
          <a:p>
            <a:r>
              <a:rPr lang="en-US" sz="1600" b="1">
                <a:solidFill>
                  <a:schemeClr val="accent1"/>
                </a:solidFill>
              </a:rPr>
              <a:t>SQL Server Big Data clusters architecture</a:t>
            </a:r>
          </a:p>
          <a:p>
            <a:r>
              <a:rPr lang="en-US" sz="1600" b="1"/>
              <a:t>Buck Woody</a:t>
            </a:r>
          </a:p>
          <a:p>
            <a:r>
              <a:rPr lang="en-US" sz="1600" b="1"/>
              <a:t>9:15-10:30AM</a:t>
            </a:r>
            <a:endParaRPr lang="en-US" sz="1600"/>
          </a:p>
        </p:txBody>
      </p:sp>
      <p:sp>
        <p:nvSpPr>
          <p:cNvPr id="13" name="TextBox 12">
            <a:extLst>
              <a:ext uri="{FF2B5EF4-FFF2-40B4-BE49-F238E27FC236}">
                <a16:creationId xmlns:a16="http://schemas.microsoft.com/office/drawing/2014/main" id="{6A9A4CF3-C01D-4607-B766-1240C1D7524D}"/>
              </a:ext>
            </a:extLst>
          </p:cNvPr>
          <p:cNvSpPr txBox="1"/>
          <p:nvPr/>
        </p:nvSpPr>
        <p:spPr>
          <a:xfrm>
            <a:off x="420124" y="3794487"/>
            <a:ext cx="3782225" cy="830997"/>
          </a:xfrm>
          <a:prstGeom prst="rect">
            <a:avLst/>
          </a:prstGeom>
          <a:noFill/>
        </p:spPr>
        <p:txBody>
          <a:bodyPr wrap="square">
            <a:spAutoFit/>
          </a:bodyPr>
          <a:lstStyle/>
          <a:p>
            <a:r>
              <a:rPr lang="en-US" sz="1600" b="1">
                <a:solidFill>
                  <a:schemeClr val="accent1"/>
                </a:solidFill>
              </a:rPr>
              <a:t>5 DBA Tasks for Azure SQL</a:t>
            </a:r>
          </a:p>
          <a:p>
            <a:r>
              <a:rPr lang="en-US" sz="1600" b="1"/>
              <a:t>Rie Merritt</a:t>
            </a:r>
          </a:p>
          <a:p>
            <a:r>
              <a:rPr lang="en-US" sz="1600" b="1"/>
              <a:t>2:00P-2:20PM</a:t>
            </a:r>
            <a:endParaRPr lang="en-US" sz="1600"/>
          </a:p>
        </p:txBody>
      </p:sp>
      <p:sp>
        <p:nvSpPr>
          <p:cNvPr id="15" name="TextBox 14">
            <a:extLst>
              <a:ext uri="{FF2B5EF4-FFF2-40B4-BE49-F238E27FC236}">
                <a16:creationId xmlns:a16="http://schemas.microsoft.com/office/drawing/2014/main" id="{E23E9717-9BE3-46C9-A8DE-76104C1B1074}"/>
              </a:ext>
            </a:extLst>
          </p:cNvPr>
          <p:cNvSpPr txBox="1"/>
          <p:nvPr/>
        </p:nvSpPr>
        <p:spPr>
          <a:xfrm>
            <a:off x="420124" y="4729001"/>
            <a:ext cx="4320276" cy="830997"/>
          </a:xfrm>
          <a:prstGeom prst="rect">
            <a:avLst/>
          </a:prstGeom>
          <a:noFill/>
        </p:spPr>
        <p:txBody>
          <a:bodyPr wrap="square">
            <a:spAutoFit/>
          </a:bodyPr>
          <a:lstStyle/>
          <a:p>
            <a:r>
              <a:rPr lang="en-US" sz="1600" b="1">
                <a:solidFill>
                  <a:schemeClr val="accent1"/>
                </a:solidFill>
              </a:rPr>
              <a:t>Inside the Memory of SQL</a:t>
            </a:r>
          </a:p>
          <a:p>
            <a:r>
              <a:rPr lang="en-US" sz="1600" b="1"/>
              <a:t>Bob Ward</a:t>
            </a:r>
          </a:p>
          <a:p>
            <a:r>
              <a:rPr lang="en-US" sz="1600" b="1"/>
              <a:t>2:45-4:00PM</a:t>
            </a:r>
            <a:endParaRPr lang="en-US" sz="1600"/>
          </a:p>
        </p:txBody>
      </p:sp>
      <p:sp>
        <p:nvSpPr>
          <p:cNvPr id="17" name="TextBox 16">
            <a:extLst>
              <a:ext uri="{FF2B5EF4-FFF2-40B4-BE49-F238E27FC236}">
                <a16:creationId xmlns:a16="http://schemas.microsoft.com/office/drawing/2014/main" id="{1C7C0474-C5CF-47D6-AB49-986148187391}"/>
              </a:ext>
            </a:extLst>
          </p:cNvPr>
          <p:cNvSpPr txBox="1"/>
          <p:nvPr/>
        </p:nvSpPr>
        <p:spPr>
          <a:xfrm>
            <a:off x="420124" y="5609332"/>
            <a:ext cx="3618049" cy="1077218"/>
          </a:xfrm>
          <a:prstGeom prst="rect">
            <a:avLst/>
          </a:prstGeom>
          <a:noFill/>
        </p:spPr>
        <p:txBody>
          <a:bodyPr wrap="square">
            <a:spAutoFit/>
          </a:bodyPr>
          <a:lstStyle/>
          <a:p>
            <a:r>
              <a:rPr lang="en-US" sz="1600" b="1">
                <a:solidFill>
                  <a:schemeClr val="accent1"/>
                </a:solidFill>
              </a:rPr>
              <a:t>Secure Machine Learning with SQL Server</a:t>
            </a:r>
          </a:p>
          <a:p>
            <a:r>
              <a:rPr lang="en-US" sz="1600" b="1"/>
              <a:t>Buck Woody</a:t>
            </a:r>
          </a:p>
          <a:p>
            <a:r>
              <a:rPr lang="en-US" sz="1600" b="1"/>
              <a:t>4:15-5:30PM</a:t>
            </a:r>
            <a:endParaRPr lang="en-US" sz="1600"/>
          </a:p>
        </p:txBody>
      </p:sp>
      <p:sp>
        <p:nvSpPr>
          <p:cNvPr id="19" name="TextBox 18">
            <a:extLst>
              <a:ext uri="{FF2B5EF4-FFF2-40B4-BE49-F238E27FC236}">
                <a16:creationId xmlns:a16="http://schemas.microsoft.com/office/drawing/2014/main" id="{0D089BF5-4981-400E-879C-ABF26EA564D2}"/>
              </a:ext>
            </a:extLst>
          </p:cNvPr>
          <p:cNvSpPr txBox="1"/>
          <p:nvPr/>
        </p:nvSpPr>
        <p:spPr>
          <a:xfrm>
            <a:off x="4701489" y="1348258"/>
            <a:ext cx="3500123" cy="830997"/>
          </a:xfrm>
          <a:prstGeom prst="rect">
            <a:avLst/>
          </a:prstGeom>
          <a:noFill/>
        </p:spPr>
        <p:txBody>
          <a:bodyPr wrap="square">
            <a:spAutoFit/>
          </a:bodyPr>
          <a:lstStyle/>
          <a:p>
            <a:r>
              <a:rPr lang="en-US" sz="1600" b="1">
                <a:solidFill>
                  <a:schemeClr val="accent1"/>
                </a:solidFill>
              </a:rPr>
              <a:t>Introducing SQL Server 2022</a:t>
            </a:r>
          </a:p>
          <a:p>
            <a:r>
              <a:rPr lang="en-US" sz="1600" b="1"/>
              <a:t>Bob Ward</a:t>
            </a:r>
          </a:p>
          <a:p>
            <a:r>
              <a:rPr lang="en-US" sz="1600" b="1"/>
              <a:t>8:00-9:15AM</a:t>
            </a:r>
            <a:endParaRPr lang="en-US" sz="1600"/>
          </a:p>
        </p:txBody>
      </p:sp>
      <p:sp>
        <p:nvSpPr>
          <p:cNvPr id="21" name="TextBox 20">
            <a:extLst>
              <a:ext uri="{FF2B5EF4-FFF2-40B4-BE49-F238E27FC236}">
                <a16:creationId xmlns:a16="http://schemas.microsoft.com/office/drawing/2014/main" id="{21857AA6-EA37-40DE-BAA8-6AA72C7DAB9C}"/>
              </a:ext>
            </a:extLst>
          </p:cNvPr>
          <p:cNvSpPr txBox="1"/>
          <p:nvPr/>
        </p:nvSpPr>
        <p:spPr>
          <a:xfrm>
            <a:off x="4701486" y="3705436"/>
            <a:ext cx="3500123" cy="830997"/>
          </a:xfrm>
          <a:prstGeom prst="rect">
            <a:avLst/>
          </a:prstGeom>
          <a:noFill/>
        </p:spPr>
        <p:txBody>
          <a:bodyPr wrap="square">
            <a:spAutoFit/>
          </a:bodyPr>
          <a:lstStyle/>
          <a:p>
            <a:r>
              <a:rPr lang="en-US" sz="1600" b="1">
                <a:solidFill>
                  <a:schemeClr val="accent1"/>
                </a:solidFill>
              </a:rPr>
              <a:t>10 DBA tasks for Azure SQL</a:t>
            </a:r>
          </a:p>
          <a:p>
            <a:r>
              <a:rPr lang="en-US" sz="1600" b="1"/>
              <a:t>Rie Merritt</a:t>
            </a:r>
          </a:p>
          <a:p>
            <a:r>
              <a:rPr lang="en-US" sz="1600" b="1"/>
              <a:t>2:00-3:15PM</a:t>
            </a:r>
            <a:endParaRPr lang="en-US" sz="1600"/>
          </a:p>
        </p:txBody>
      </p:sp>
      <p:sp>
        <p:nvSpPr>
          <p:cNvPr id="23" name="TextBox 22">
            <a:extLst>
              <a:ext uri="{FF2B5EF4-FFF2-40B4-BE49-F238E27FC236}">
                <a16:creationId xmlns:a16="http://schemas.microsoft.com/office/drawing/2014/main" id="{4089909C-E213-4F37-84D3-8C52D466B7E7}"/>
              </a:ext>
            </a:extLst>
          </p:cNvPr>
          <p:cNvSpPr txBox="1"/>
          <p:nvPr/>
        </p:nvSpPr>
        <p:spPr>
          <a:xfrm>
            <a:off x="8842230" y="1330698"/>
            <a:ext cx="3142247" cy="830997"/>
          </a:xfrm>
          <a:prstGeom prst="rect">
            <a:avLst/>
          </a:prstGeom>
          <a:noFill/>
        </p:spPr>
        <p:txBody>
          <a:bodyPr wrap="square">
            <a:spAutoFit/>
          </a:bodyPr>
          <a:lstStyle/>
          <a:p>
            <a:r>
              <a:rPr lang="en-US" sz="1600" b="1">
                <a:solidFill>
                  <a:schemeClr val="accent1"/>
                </a:solidFill>
              </a:rPr>
              <a:t>Protecting sensitive data….</a:t>
            </a:r>
          </a:p>
          <a:p>
            <a:r>
              <a:rPr lang="en-US" sz="1600" b="1"/>
              <a:t>Jakub Szymaszek</a:t>
            </a:r>
          </a:p>
          <a:p>
            <a:r>
              <a:rPr lang="en-US" sz="1600" b="1"/>
              <a:t>8:00-9:15AM</a:t>
            </a:r>
            <a:endParaRPr lang="en-US" sz="1600"/>
          </a:p>
        </p:txBody>
      </p:sp>
      <p:sp>
        <p:nvSpPr>
          <p:cNvPr id="25" name="TextBox 24">
            <a:extLst>
              <a:ext uri="{FF2B5EF4-FFF2-40B4-BE49-F238E27FC236}">
                <a16:creationId xmlns:a16="http://schemas.microsoft.com/office/drawing/2014/main" id="{ACD2B336-75BC-4930-A37D-A3BD692E9EA0}"/>
              </a:ext>
            </a:extLst>
          </p:cNvPr>
          <p:cNvSpPr txBox="1"/>
          <p:nvPr/>
        </p:nvSpPr>
        <p:spPr>
          <a:xfrm>
            <a:off x="8842230" y="2522896"/>
            <a:ext cx="3142247" cy="1077218"/>
          </a:xfrm>
          <a:prstGeom prst="rect">
            <a:avLst/>
          </a:prstGeom>
          <a:noFill/>
        </p:spPr>
        <p:txBody>
          <a:bodyPr wrap="square">
            <a:spAutoFit/>
          </a:bodyPr>
          <a:lstStyle/>
          <a:p>
            <a:r>
              <a:rPr lang="en-US" sz="1600" b="1">
                <a:solidFill>
                  <a:schemeClr val="accent1"/>
                </a:solidFill>
              </a:rPr>
              <a:t>SQL Server Live! Panel</a:t>
            </a:r>
          </a:p>
          <a:p>
            <a:r>
              <a:rPr lang="en-US" sz="1600" b="1"/>
              <a:t>Anna Hoffman, Bob Ward, Buck Woody</a:t>
            </a:r>
          </a:p>
          <a:p>
            <a:r>
              <a:rPr lang="en-US" sz="1600" b="1"/>
              <a:t>11:00AM-12:00PM</a:t>
            </a:r>
            <a:endParaRPr lang="en-US" sz="1600"/>
          </a:p>
        </p:txBody>
      </p:sp>
      <p:sp>
        <p:nvSpPr>
          <p:cNvPr id="27" name="TextBox 26">
            <a:extLst>
              <a:ext uri="{FF2B5EF4-FFF2-40B4-BE49-F238E27FC236}">
                <a16:creationId xmlns:a16="http://schemas.microsoft.com/office/drawing/2014/main" id="{16500946-0419-40DF-9985-62453F5E8AD3}"/>
              </a:ext>
            </a:extLst>
          </p:cNvPr>
          <p:cNvSpPr txBox="1"/>
          <p:nvPr/>
        </p:nvSpPr>
        <p:spPr>
          <a:xfrm>
            <a:off x="4701486" y="2466699"/>
            <a:ext cx="3500123" cy="1077218"/>
          </a:xfrm>
          <a:prstGeom prst="rect">
            <a:avLst/>
          </a:prstGeom>
          <a:noFill/>
        </p:spPr>
        <p:txBody>
          <a:bodyPr wrap="square">
            <a:spAutoFit/>
          </a:bodyPr>
          <a:lstStyle/>
          <a:p>
            <a:r>
              <a:rPr lang="en-US" sz="1600" b="1">
                <a:solidFill>
                  <a:schemeClr val="accent1"/>
                </a:solidFill>
              </a:rPr>
              <a:t>Build Serverless, Full Stack Applications in Azure</a:t>
            </a:r>
          </a:p>
          <a:p>
            <a:r>
              <a:rPr lang="en-US" sz="1600" b="1"/>
              <a:t>Anna Hoffman</a:t>
            </a:r>
          </a:p>
          <a:p>
            <a:r>
              <a:rPr lang="en-US" sz="1600" b="1"/>
              <a:t>9:30-10:45AM</a:t>
            </a:r>
            <a:endParaRPr lang="en-US" sz="1600"/>
          </a:p>
        </p:txBody>
      </p:sp>
    </p:spTree>
    <p:extLst>
      <p:ext uri="{BB962C8B-B14F-4D97-AF65-F5344CB8AC3E}">
        <p14:creationId xmlns:p14="http://schemas.microsoft.com/office/powerpoint/2010/main" val="3915363966"/>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Open Q&amp;A</a:t>
            </a:r>
            <a:br>
              <a:rPr lang="en-US" sz="4400">
                <a:solidFill>
                  <a:schemeClr val="accent6"/>
                </a:solidFill>
              </a:rPr>
            </a:br>
            <a:r>
              <a:rPr lang="en-US" sz="4400">
                <a:solidFill>
                  <a:schemeClr val="accent2"/>
                </a:solidFill>
              </a:rPr>
              <a:t>Ask us anything</a:t>
            </a:r>
            <a:endParaRPr lang="en-US" sz="4400" spc="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effectLst/>
                <a:uLnTx/>
                <a:uFillTx/>
                <a:latin typeface="Segoe UI"/>
                <a:ea typeface="+mn-ea"/>
                <a:cs typeface="+mn-cs"/>
              </a:rPr>
              <a:t>Azure Hybrid Benefit </a:t>
            </a:r>
            <a:r>
              <a:rPr kumimoji="0" lang="en-US" sz="1200" b="0" i="0" u="none" strike="noStrike" kern="1200" cap="none" spc="0" normalizeH="0" baseline="0" noProof="0">
                <a:ln>
                  <a:noFill/>
                </a:ln>
                <a:effectLst/>
                <a:uLnTx/>
                <a:uFillTx/>
                <a:latin typeface="Segoe UI"/>
                <a:ea typeface="+mn-ea"/>
                <a:cs typeface="+mn-cs"/>
              </a:rPr>
              <a:t>for SQL Server and </a:t>
            </a:r>
            <a:r>
              <a:rPr kumimoji="0" lang="en-US" sz="1200" b="1" i="0" u="none" strike="noStrike" kern="1200" cap="none" spc="0" normalizeH="0" baseline="0" noProof="0">
                <a:ln>
                  <a:noFill/>
                </a:ln>
                <a:effectLst/>
                <a:uLnTx/>
                <a:uFillTx/>
                <a:latin typeface="Segoe UI"/>
                <a:ea typeface="+mn-ea"/>
                <a:cs typeface="+mn-cs"/>
              </a:rPr>
              <a:t>Reserved Capacity </a:t>
            </a:r>
            <a:r>
              <a:rPr kumimoji="0" lang="en-US" sz="1200" b="0" i="0" u="none" strike="noStrike" kern="1200" cap="none" spc="0" normalizeH="0" baseline="0" noProof="0">
                <a:ln>
                  <a:noFill/>
                </a:ln>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979778"/>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The</a:t>
            </a:r>
            <a:r>
              <a:rPr kumimoji="0" lang="en-US" sz="3600" b="0" i="0" u="none" strike="noStrike" kern="1200" cap="none" spc="-50" normalizeH="0" baseline="0" noProof="0">
                <a:ln w="3175">
                  <a:noFill/>
                </a:ln>
                <a:solidFill>
                  <a:srgbClr val="0078D4"/>
                </a:solidFill>
                <a:effectLst/>
                <a:uLnTx/>
                <a:uFillTx/>
                <a:latin typeface="Segoe UI Semibold"/>
                <a:ea typeface="+mn-ea"/>
                <a:cs typeface="Segoe UI" panose="020B0502040204020203" pitchFamily="34" charset="0"/>
              </a:rPr>
              <a:t> </a:t>
            </a:r>
            <a:r>
              <a:rPr kumimoji="0" lang="en-US" sz="3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rPr>
              <a:t>Azure SQL </a:t>
            </a: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Workshop</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30777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dirty="0">
                <a:solidFill>
                  <a:srgbClr val="50E6FF"/>
                </a:solidFill>
                <a:latin typeface="Segoe UI"/>
              </a:rPr>
              <a:t>2022</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19775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43" name="Group 142">
            <a:extLst>
              <a:ext uri="{FF2B5EF4-FFF2-40B4-BE49-F238E27FC236}">
                <a16:creationId xmlns:a16="http://schemas.microsoft.com/office/drawing/2014/main" id="{D0415BF9-BB9E-4380-A1D3-48BF4CBF001C}"/>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45670623-C9B1-439C-8287-312D9B413EF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103138-2BA8-428E-9D39-50742C2B374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9FDE67A6-4D81-4851-888D-D67574B9B86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79E04463-4871-415B-81CA-8DC42B5101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29BC5C4D-CF42-442B-9A46-E5942561BA2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2EB61236-8B87-4C39-B5D0-B3C38B9255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097F7CB3-F580-48F6-91E9-6B35637D7723}"/>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51" name="TextBox 150">
              <a:extLst>
                <a:ext uri="{FF2B5EF4-FFF2-40B4-BE49-F238E27FC236}">
                  <a16:creationId xmlns:a16="http://schemas.microsoft.com/office/drawing/2014/main" id="{AB9BA515-EF72-45E0-95E0-BD2A00167C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152" name="TextBox 151">
              <a:extLst>
                <a:ext uri="{FF2B5EF4-FFF2-40B4-BE49-F238E27FC236}">
                  <a16:creationId xmlns:a16="http://schemas.microsoft.com/office/drawing/2014/main" id="{E61A222A-8F03-4CE3-A322-6E01D9E8106A}"/>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153" name="TextBox 152">
              <a:extLst>
                <a:ext uri="{FF2B5EF4-FFF2-40B4-BE49-F238E27FC236}">
                  <a16:creationId xmlns:a16="http://schemas.microsoft.com/office/drawing/2014/main" id="{C465B66A-FF02-4DD5-AAD3-1C8214DC11BD}"/>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54" name="TextBox 153">
              <a:extLst>
                <a:ext uri="{FF2B5EF4-FFF2-40B4-BE49-F238E27FC236}">
                  <a16:creationId xmlns:a16="http://schemas.microsoft.com/office/drawing/2014/main" id="{B090B1A7-20F8-4B67-A271-31286770229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Database serverless</a:t>
            </a:r>
            <a:endParaRPr lang="en-US" sz="4400" spc="0">
              <a:solidFill>
                <a:schemeClr val="accent2"/>
              </a:solidFill>
            </a:endParaRPr>
          </a:p>
        </p:txBody>
      </p:sp>
    </p:spTree>
    <p:extLst>
      <p:ext uri="{BB962C8B-B14F-4D97-AF65-F5344CB8AC3E}">
        <p14:creationId xmlns:p14="http://schemas.microsoft.com/office/powerpoint/2010/main" val="5967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dirty="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12265FD1-65C2-41C6-B38E-683D8ABD26E1}"/>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a:xfrm>
            <a:off x="588263" y="233938"/>
            <a:ext cx="11018520" cy="553999"/>
          </a:xfrm>
        </p:spPr>
        <p:txBody>
          <a:bodyPr/>
          <a:lstStyle/>
          <a:p>
            <a:r>
              <a:rPr lang="en-US"/>
              <a:t>Hardware</a:t>
            </a:r>
          </a:p>
        </p:txBody>
      </p:sp>
      <p:sp>
        <p:nvSpPr>
          <p:cNvPr id="17" name="TextBox 16">
            <a:extLst>
              <a:ext uri="{FF2B5EF4-FFF2-40B4-BE49-F238E27FC236}">
                <a16:creationId xmlns:a16="http://schemas.microsoft.com/office/drawing/2014/main" id="{14E570C6-246D-294B-8C60-5EFA5BC261EA}"/>
              </a:ext>
            </a:extLst>
          </p:cNvPr>
          <p:cNvSpPr txBox="1"/>
          <p:nvPr/>
        </p:nvSpPr>
        <p:spPr>
          <a:xfrm>
            <a:off x="1525197" y="2164678"/>
            <a:ext cx="296170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 and 4TB storage</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5"/>
            <a:ext cx="0" cy="4187056"/>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569617" y="2155501"/>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pic>
        <p:nvPicPr>
          <p:cNvPr id="5" name="Graphic 4">
            <a:extLst>
              <a:ext uri="{FF2B5EF4-FFF2-40B4-BE49-F238E27FC236}">
                <a16:creationId xmlns:a16="http://schemas.microsoft.com/office/drawing/2014/main" id="{19A1CFDA-41DF-456F-A366-06A1DDFD09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1627" y="1045091"/>
            <a:ext cx="699811" cy="695905"/>
          </a:xfrm>
          <a:prstGeom prst="rect">
            <a:avLst/>
          </a:prstGeom>
        </p:spPr>
      </p:pic>
      <p:grpSp>
        <p:nvGrpSpPr>
          <p:cNvPr id="87" name="Group 86">
            <a:extLst>
              <a:ext uri="{FF2B5EF4-FFF2-40B4-BE49-F238E27FC236}">
                <a16:creationId xmlns:a16="http://schemas.microsoft.com/office/drawing/2014/main" id="{AB9D3762-3D54-4066-A308-A5D31CD132E1}"/>
              </a:ext>
            </a:extLst>
          </p:cNvPr>
          <p:cNvGrpSpPr/>
          <p:nvPr/>
        </p:nvGrpSpPr>
        <p:grpSpPr>
          <a:xfrm>
            <a:off x="569617" y="3201190"/>
            <a:ext cx="623979" cy="559998"/>
            <a:chOff x="7873530" y="4150787"/>
            <a:chExt cx="623979" cy="559998"/>
          </a:xfrm>
        </p:grpSpPr>
        <p:grpSp>
          <p:nvGrpSpPr>
            <p:cNvPr id="88" name="Group 87">
              <a:extLst>
                <a:ext uri="{FF2B5EF4-FFF2-40B4-BE49-F238E27FC236}">
                  <a16:creationId xmlns:a16="http://schemas.microsoft.com/office/drawing/2014/main" id="{7191385C-97E7-4B86-9276-7FF7F7DE934B}"/>
                </a:ext>
              </a:extLst>
            </p:cNvPr>
            <p:cNvGrpSpPr/>
            <p:nvPr/>
          </p:nvGrpSpPr>
          <p:grpSpPr>
            <a:xfrm>
              <a:off x="7904359" y="4150787"/>
              <a:ext cx="562320" cy="559998"/>
              <a:chOff x="7643146" y="2995601"/>
              <a:chExt cx="270958" cy="269839"/>
            </a:xfrm>
          </p:grpSpPr>
          <p:sp>
            <p:nvSpPr>
              <p:cNvPr id="90" name="Freeform 78">
                <a:extLst>
                  <a:ext uri="{FF2B5EF4-FFF2-40B4-BE49-F238E27FC236}">
                    <a16:creationId xmlns:a16="http://schemas.microsoft.com/office/drawing/2014/main" id="{504A6DAA-54CF-4753-954B-68211E83836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Line 79">
                <a:extLst>
                  <a:ext uri="{FF2B5EF4-FFF2-40B4-BE49-F238E27FC236}">
                    <a16:creationId xmlns:a16="http://schemas.microsoft.com/office/drawing/2014/main" id="{538A6CD4-19A0-46AB-B572-5981FE18914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Line 80">
                <a:extLst>
                  <a:ext uri="{FF2B5EF4-FFF2-40B4-BE49-F238E27FC236}">
                    <a16:creationId xmlns:a16="http://schemas.microsoft.com/office/drawing/2014/main" id="{ACE7E930-821A-44DE-BE11-794D95BAEF1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Line 81">
                <a:extLst>
                  <a:ext uri="{FF2B5EF4-FFF2-40B4-BE49-F238E27FC236}">
                    <a16:creationId xmlns:a16="http://schemas.microsoft.com/office/drawing/2014/main" id="{8EEF2E84-5D03-4712-9016-F35627DF14B5}"/>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4" name="Line 82">
                <a:extLst>
                  <a:ext uri="{FF2B5EF4-FFF2-40B4-BE49-F238E27FC236}">
                    <a16:creationId xmlns:a16="http://schemas.microsoft.com/office/drawing/2014/main" id="{7773AAE4-A394-43F4-8331-C78E4007A28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5" name="Line 83">
                <a:extLst>
                  <a:ext uri="{FF2B5EF4-FFF2-40B4-BE49-F238E27FC236}">
                    <a16:creationId xmlns:a16="http://schemas.microsoft.com/office/drawing/2014/main" id="{B7FAF0A5-D593-4240-A695-B150989C53E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6" name="Line 84">
                <a:extLst>
                  <a:ext uri="{FF2B5EF4-FFF2-40B4-BE49-F238E27FC236}">
                    <a16:creationId xmlns:a16="http://schemas.microsoft.com/office/drawing/2014/main" id="{C3857E6A-532C-41C5-9DD0-312E9D9DC3C0}"/>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7" name="Line 85">
                <a:extLst>
                  <a:ext uri="{FF2B5EF4-FFF2-40B4-BE49-F238E27FC236}">
                    <a16:creationId xmlns:a16="http://schemas.microsoft.com/office/drawing/2014/main" id="{A683FD03-62D8-43D8-BFDB-B0ED3719853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8" name="Line 86">
                <a:extLst>
                  <a:ext uri="{FF2B5EF4-FFF2-40B4-BE49-F238E27FC236}">
                    <a16:creationId xmlns:a16="http://schemas.microsoft.com/office/drawing/2014/main" id="{2C89CD7E-534C-43AB-915B-7A6C8C74475D}"/>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9" name="Line 87">
                <a:extLst>
                  <a:ext uri="{FF2B5EF4-FFF2-40B4-BE49-F238E27FC236}">
                    <a16:creationId xmlns:a16="http://schemas.microsoft.com/office/drawing/2014/main" id="{51736CA7-C311-495C-B8A6-2A145596B50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Line 88">
                <a:extLst>
                  <a:ext uri="{FF2B5EF4-FFF2-40B4-BE49-F238E27FC236}">
                    <a16:creationId xmlns:a16="http://schemas.microsoft.com/office/drawing/2014/main" id="{287DD04B-1BEB-4B96-9645-E149C91EB02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Line 89">
                <a:extLst>
                  <a:ext uri="{FF2B5EF4-FFF2-40B4-BE49-F238E27FC236}">
                    <a16:creationId xmlns:a16="http://schemas.microsoft.com/office/drawing/2014/main" id="{ECBA1C27-57A1-46F9-B82F-8F41A9FAAC9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Line 90">
                <a:extLst>
                  <a:ext uri="{FF2B5EF4-FFF2-40B4-BE49-F238E27FC236}">
                    <a16:creationId xmlns:a16="http://schemas.microsoft.com/office/drawing/2014/main" id="{B830A62E-E164-4362-BF4F-2D28D8D3B742}"/>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91">
                <a:extLst>
                  <a:ext uri="{FF2B5EF4-FFF2-40B4-BE49-F238E27FC236}">
                    <a16:creationId xmlns:a16="http://schemas.microsoft.com/office/drawing/2014/main" id="{4EE87DE8-EE99-485F-9B3C-20B7F3FA857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92">
                <a:extLst>
                  <a:ext uri="{FF2B5EF4-FFF2-40B4-BE49-F238E27FC236}">
                    <a16:creationId xmlns:a16="http://schemas.microsoft.com/office/drawing/2014/main" id="{19972E16-BABF-4825-B054-45B080E9747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93">
                <a:extLst>
                  <a:ext uri="{FF2B5EF4-FFF2-40B4-BE49-F238E27FC236}">
                    <a16:creationId xmlns:a16="http://schemas.microsoft.com/office/drawing/2014/main" id="{67CC8A24-7AA8-4886-B3F9-8B08D5D1809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94">
                <a:extLst>
                  <a:ext uri="{FF2B5EF4-FFF2-40B4-BE49-F238E27FC236}">
                    <a16:creationId xmlns:a16="http://schemas.microsoft.com/office/drawing/2014/main" id="{2A81916D-E804-4774-A590-966486275D5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95">
                <a:extLst>
                  <a:ext uri="{FF2B5EF4-FFF2-40B4-BE49-F238E27FC236}">
                    <a16:creationId xmlns:a16="http://schemas.microsoft.com/office/drawing/2014/main" id="{6A2B2633-F893-4965-A3EC-D6FA23E1CC3D}"/>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96">
                <a:extLst>
                  <a:ext uri="{FF2B5EF4-FFF2-40B4-BE49-F238E27FC236}">
                    <a16:creationId xmlns:a16="http://schemas.microsoft.com/office/drawing/2014/main" id="{06453C62-93FD-4FB9-92B9-6128B71EFF0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97">
                <a:extLst>
                  <a:ext uri="{FF2B5EF4-FFF2-40B4-BE49-F238E27FC236}">
                    <a16:creationId xmlns:a16="http://schemas.microsoft.com/office/drawing/2014/main" id="{048F8F9F-E91C-4940-AAF3-4B9121E16A2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98">
                <a:extLst>
                  <a:ext uri="{FF2B5EF4-FFF2-40B4-BE49-F238E27FC236}">
                    <a16:creationId xmlns:a16="http://schemas.microsoft.com/office/drawing/2014/main" id="{E7B491A0-2B25-4EE0-9C2C-740C85F2C82F}"/>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FDC5A445-BE51-475E-9EF8-12D4569BCE59}"/>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sp>
        <p:nvSpPr>
          <p:cNvPr id="7" name="TextBox 6">
            <a:extLst>
              <a:ext uri="{FF2B5EF4-FFF2-40B4-BE49-F238E27FC236}">
                <a16:creationId xmlns:a16="http://schemas.microsoft.com/office/drawing/2014/main" id="{137079E7-D03F-427A-9C74-71D0BEE9942B}"/>
              </a:ext>
            </a:extLst>
          </p:cNvPr>
          <p:cNvSpPr txBox="1"/>
          <p:nvPr/>
        </p:nvSpPr>
        <p:spPr>
          <a:xfrm>
            <a:off x="1502534" y="3221636"/>
            <a:ext cx="3354573"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Compute optimized – </a:t>
            </a:r>
            <a:r>
              <a:rPr lang="en-US" sz="1400" b="1">
                <a:solidFill>
                  <a:srgbClr val="000000"/>
                </a:solidFill>
                <a:cs typeface="Segoe UI Semilight" panose="020B0402040204020203" pitchFamily="34" charset="0"/>
              </a:rPr>
              <a:t>fastest clock speed</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72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136Gb Memory and 4TB storage</a:t>
            </a:r>
          </a:p>
        </p:txBody>
      </p:sp>
      <p:grpSp>
        <p:nvGrpSpPr>
          <p:cNvPr id="113" name="Group 112">
            <a:extLst>
              <a:ext uri="{FF2B5EF4-FFF2-40B4-BE49-F238E27FC236}">
                <a16:creationId xmlns:a16="http://schemas.microsoft.com/office/drawing/2014/main" id="{C6979E24-6D4D-42AD-AD50-D89F304EFB3A}"/>
              </a:ext>
            </a:extLst>
          </p:cNvPr>
          <p:cNvGrpSpPr/>
          <p:nvPr/>
        </p:nvGrpSpPr>
        <p:grpSpPr>
          <a:xfrm>
            <a:off x="569617" y="4196570"/>
            <a:ext cx="623979" cy="559998"/>
            <a:chOff x="7873530" y="4150787"/>
            <a:chExt cx="623979" cy="559998"/>
          </a:xfrm>
        </p:grpSpPr>
        <p:grpSp>
          <p:nvGrpSpPr>
            <p:cNvPr id="114" name="Group 113">
              <a:extLst>
                <a:ext uri="{FF2B5EF4-FFF2-40B4-BE49-F238E27FC236}">
                  <a16:creationId xmlns:a16="http://schemas.microsoft.com/office/drawing/2014/main" id="{B57A055D-DFAF-4B6B-8D87-5885F1D574D5}"/>
                </a:ext>
              </a:extLst>
            </p:cNvPr>
            <p:cNvGrpSpPr/>
            <p:nvPr/>
          </p:nvGrpSpPr>
          <p:grpSpPr>
            <a:xfrm>
              <a:off x="7904359" y="4150787"/>
              <a:ext cx="562320" cy="559998"/>
              <a:chOff x="7643146" y="2995601"/>
              <a:chExt cx="270958" cy="269839"/>
            </a:xfrm>
          </p:grpSpPr>
          <p:sp>
            <p:nvSpPr>
              <p:cNvPr id="116" name="Freeform 78">
                <a:extLst>
                  <a:ext uri="{FF2B5EF4-FFF2-40B4-BE49-F238E27FC236}">
                    <a16:creationId xmlns:a16="http://schemas.microsoft.com/office/drawing/2014/main" id="{0EAD3B48-7F57-4669-8476-5780D13A449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79">
                <a:extLst>
                  <a:ext uri="{FF2B5EF4-FFF2-40B4-BE49-F238E27FC236}">
                    <a16:creationId xmlns:a16="http://schemas.microsoft.com/office/drawing/2014/main" id="{E5A05965-B618-4287-BF87-B10150C20E2C}"/>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80">
                <a:extLst>
                  <a:ext uri="{FF2B5EF4-FFF2-40B4-BE49-F238E27FC236}">
                    <a16:creationId xmlns:a16="http://schemas.microsoft.com/office/drawing/2014/main" id="{6A9AEB2D-DEA3-4336-86C0-BD5E14FEE5A9}"/>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81">
                <a:extLst>
                  <a:ext uri="{FF2B5EF4-FFF2-40B4-BE49-F238E27FC236}">
                    <a16:creationId xmlns:a16="http://schemas.microsoft.com/office/drawing/2014/main" id="{04F8699E-C60C-48C5-8390-C0653C26322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82">
                <a:extLst>
                  <a:ext uri="{FF2B5EF4-FFF2-40B4-BE49-F238E27FC236}">
                    <a16:creationId xmlns:a16="http://schemas.microsoft.com/office/drawing/2014/main" id="{C7CF4976-9B68-45E9-B4BE-C37BE185DA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83">
                <a:extLst>
                  <a:ext uri="{FF2B5EF4-FFF2-40B4-BE49-F238E27FC236}">
                    <a16:creationId xmlns:a16="http://schemas.microsoft.com/office/drawing/2014/main" id="{FA7445F4-A6BA-4511-ADB7-25B923EF362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84">
                <a:extLst>
                  <a:ext uri="{FF2B5EF4-FFF2-40B4-BE49-F238E27FC236}">
                    <a16:creationId xmlns:a16="http://schemas.microsoft.com/office/drawing/2014/main" id="{73600917-4820-4D83-96AA-436D970E9CE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3" name="Line 85">
                <a:extLst>
                  <a:ext uri="{FF2B5EF4-FFF2-40B4-BE49-F238E27FC236}">
                    <a16:creationId xmlns:a16="http://schemas.microsoft.com/office/drawing/2014/main" id="{49423EBA-0726-4EAF-86E1-FA29E195BB2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4" name="Line 86">
                <a:extLst>
                  <a:ext uri="{FF2B5EF4-FFF2-40B4-BE49-F238E27FC236}">
                    <a16:creationId xmlns:a16="http://schemas.microsoft.com/office/drawing/2014/main" id="{8A22DBE3-1BA7-4CD8-8831-B20C9CEDB2E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5" name="Line 87">
                <a:extLst>
                  <a:ext uri="{FF2B5EF4-FFF2-40B4-BE49-F238E27FC236}">
                    <a16:creationId xmlns:a16="http://schemas.microsoft.com/office/drawing/2014/main" id="{BE3864CB-801E-4B4E-A157-9751E25AF3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Line 88">
                <a:extLst>
                  <a:ext uri="{FF2B5EF4-FFF2-40B4-BE49-F238E27FC236}">
                    <a16:creationId xmlns:a16="http://schemas.microsoft.com/office/drawing/2014/main" id="{0AE94903-FE1E-4DBE-8E42-F7B5F672E37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89">
                <a:extLst>
                  <a:ext uri="{FF2B5EF4-FFF2-40B4-BE49-F238E27FC236}">
                    <a16:creationId xmlns:a16="http://schemas.microsoft.com/office/drawing/2014/main" id="{39AB56C2-A48C-4FE3-97FF-39321379A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90">
                <a:extLst>
                  <a:ext uri="{FF2B5EF4-FFF2-40B4-BE49-F238E27FC236}">
                    <a16:creationId xmlns:a16="http://schemas.microsoft.com/office/drawing/2014/main" id="{CB4E40D1-018E-40FD-869C-68A4C93054A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91">
                <a:extLst>
                  <a:ext uri="{FF2B5EF4-FFF2-40B4-BE49-F238E27FC236}">
                    <a16:creationId xmlns:a16="http://schemas.microsoft.com/office/drawing/2014/main" id="{4A0B4FF3-9AE9-4F6A-9F60-1B2EC024CFD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92">
                <a:extLst>
                  <a:ext uri="{FF2B5EF4-FFF2-40B4-BE49-F238E27FC236}">
                    <a16:creationId xmlns:a16="http://schemas.microsoft.com/office/drawing/2014/main" id="{47438B09-C4E1-471B-8BDF-B29CB3F5876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93">
                <a:extLst>
                  <a:ext uri="{FF2B5EF4-FFF2-40B4-BE49-F238E27FC236}">
                    <a16:creationId xmlns:a16="http://schemas.microsoft.com/office/drawing/2014/main" id="{875845CA-6C8A-467B-8164-5B3EB4DA777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94">
                <a:extLst>
                  <a:ext uri="{FF2B5EF4-FFF2-40B4-BE49-F238E27FC236}">
                    <a16:creationId xmlns:a16="http://schemas.microsoft.com/office/drawing/2014/main" id="{68942D07-17E4-44A6-B561-B14CB2B7F40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95">
                <a:extLst>
                  <a:ext uri="{FF2B5EF4-FFF2-40B4-BE49-F238E27FC236}">
                    <a16:creationId xmlns:a16="http://schemas.microsoft.com/office/drawing/2014/main" id="{190A13EF-EF00-4E70-ABF8-14F11CE6FEC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96">
                <a:extLst>
                  <a:ext uri="{FF2B5EF4-FFF2-40B4-BE49-F238E27FC236}">
                    <a16:creationId xmlns:a16="http://schemas.microsoft.com/office/drawing/2014/main" id="{E012D442-DDE3-44E1-A8C6-FF1952F5BCA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97">
                <a:extLst>
                  <a:ext uri="{FF2B5EF4-FFF2-40B4-BE49-F238E27FC236}">
                    <a16:creationId xmlns:a16="http://schemas.microsoft.com/office/drawing/2014/main" id="{D9B59899-CC7F-4C6C-8F61-89B91B1C75E1}"/>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98">
                <a:extLst>
                  <a:ext uri="{FF2B5EF4-FFF2-40B4-BE49-F238E27FC236}">
                    <a16:creationId xmlns:a16="http://schemas.microsoft.com/office/drawing/2014/main" id="{B70AF83E-73F4-46D8-91A7-8A1196167A04}"/>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15" name="Rectangle 114">
              <a:extLst>
                <a:ext uri="{FF2B5EF4-FFF2-40B4-BE49-F238E27FC236}">
                  <a16:creationId xmlns:a16="http://schemas.microsoft.com/office/drawing/2014/main" id="{23727173-7EEB-48F8-9362-A44D68FCC5AA}"/>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a:t>
              </a:r>
            </a:p>
          </p:txBody>
        </p:sp>
      </p:grpSp>
      <p:sp>
        <p:nvSpPr>
          <p:cNvPr id="137" name="TextBox 136">
            <a:extLst>
              <a:ext uri="{FF2B5EF4-FFF2-40B4-BE49-F238E27FC236}">
                <a16:creationId xmlns:a16="http://schemas.microsoft.com/office/drawing/2014/main" id="{9559804E-4305-4ED7-B7E6-2A17DB82AD22}"/>
              </a:ext>
            </a:extLst>
          </p:cNvPr>
          <p:cNvSpPr txBox="1"/>
          <p:nvPr/>
        </p:nvSpPr>
        <p:spPr>
          <a:xfrm>
            <a:off x="1525197" y="4196570"/>
            <a:ext cx="3021020"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Memory optimized</a:t>
            </a:r>
          </a:p>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128 vCore </a:t>
            </a:r>
            <a:r>
              <a:rPr lang="en-US" sz="1400">
                <a:solidFill>
                  <a:srgbClr val="000000"/>
                </a:solidFill>
                <a:cs typeface="Segoe UI Semilight" panose="020B0402040204020203" pitchFamily="34" charset="0"/>
              </a:rPr>
              <a:t>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3.68TB</a:t>
            </a:r>
            <a:r>
              <a:rPr lang="en-US" sz="1400">
                <a:solidFill>
                  <a:srgbClr val="000000"/>
                </a:solidFill>
                <a:cs typeface="Segoe UI Semilight" panose="020B0402040204020203" pitchFamily="34" charset="0"/>
              </a:rPr>
              <a:t> Memory and 4TB storage</a:t>
            </a:r>
          </a:p>
        </p:txBody>
      </p:sp>
      <p:sp>
        <p:nvSpPr>
          <p:cNvPr id="9" name="TextBox 8">
            <a:extLst>
              <a:ext uri="{FF2B5EF4-FFF2-40B4-BE49-F238E27FC236}">
                <a16:creationId xmlns:a16="http://schemas.microsoft.com/office/drawing/2014/main" id="{00E68282-C8E8-4E9E-B5D6-E54882AC01C7}"/>
              </a:ext>
            </a:extLst>
          </p:cNvPr>
          <p:cNvSpPr txBox="1"/>
          <p:nvPr/>
        </p:nvSpPr>
        <p:spPr>
          <a:xfrm>
            <a:off x="571750" y="2762568"/>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0" name="TextBox 9">
            <a:extLst>
              <a:ext uri="{FF2B5EF4-FFF2-40B4-BE49-F238E27FC236}">
                <a16:creationId xmlns:a16="http://schemas.microsoft.com/office/drawing/2014/main" id="{2189EAAD-6CAC-4174-8937-2BA8DF88C7F5}"/>
              </a:ext>
            </a:extLst>
          </p:cNvPr>
          <p:cNvSpPr txBox="1"/>
          <p:nvPr/>
        </p:nvSpPr>
        <p:spPr>
          <a:xfrm>
            <a:off x="789238" y="3816983"/>
            <a:ext cx="192360" cy="184666"/>
          </a:xfrm>
          <a:prstGeom prst="rect">
            <a:avLst/>
          </a:prstGeom>
          <a:noFill/>
        </p:spPr>
        <p:txBody>
          <a:bodyPr wrap="none" lIns="0" tIns="0" rIns="0" bIns="0" rtlCol="0">
            <a:spAutoFit/>
          </a:bodyPr>
          <a:lstStyle/>
          <a:p>
            <a:pPr algn="l"/>
            <a:r>
              <a:rPr lang="en-US" sz="1200">
                <a:solidFill>
                  <a:schemeClr val="accent1"/>
                </a:solidFill>
              </a:rPr>
              <a:t>GP</a:t>
            </a:r>
          </a:p>
        </p:txBody>
      </p:sp>
      <p:sp>
        <p:nvSpPr>
          <p:cNvPr id="11" name="TextBox 10">
            <a:extLst>
              <a:ext uri="{FF2B5EF4-FFF2-40B4-BE49-F238E27FC236}">
                <a16:creationId xmlns:a16="http://schemas.microsoft.com/office/drawing/2014/main" id="{1B96B137-4930-48CD-A57D-FEA4D19A52A6}"/>
              </a:ext>
            </a:extLst>
          </p:cNvPr>
          <p:cNvSpPr txBox="1"/>
          <p:nvPr/>
        </p:nvSpPr>
        <p:spPr>
          <a:xfrm>
            <a:off x="769213" y="4821960"/>
            <a:ext cx="182742" cy="184666"/>
          </a:xfrm>
          <a:prstGeom prst="rect">
            <a:avLst/>
          </a:prstGeom>
          <a:noFill/>
        </p:spPr>
        <p:txBody>
          <a:bodyPr wrap="none" lIns="0" tIns="0" rIns="0" bIns="0" rtlCol="0">
            <a:spAutoFit/>
          </a:bodyPr>
          <a:lstStyle/>
          <a:p>
            <a:pPr algn="l"/>
            <a:r>
              <a:rPr lang="en-US" sz="1200">
                <a:solidFill>
                  <a:schemeClr val="accent1"/>
                </a:solidFill>
              </a:rPr>
              <a:t>BC</a:t>
            </a:r>
          </a:p>
        </p:txBody>
      </p:sp>
      <p:grpSp>
        <p:nvGrpSpPr>
          <p:cNvPr id="140" name="Group 139">
            <a:extLst>
              <a:ext uri="{FF2B5EF4-FFF2-40B4-BE49-F238E27FC236}">
                <a16:creationId xmlns:a16="http://schemas.microsoft.com/office/drawing/2014/main" id="{7F28BD29-D42D-4CAC-A985-B87B27C5D15B}"/>
              </a:ext>
            </a:extLst>
          </p:cNvPr>
          <p:cNvGrpSpPr/>
          <p:nvPr/>
        </p:nvGrpSpPr>
        <p:grpSpPr>
          <a:xfrm>
            <a:off x="569617" y="5233069"/>
            <a:ext cx="623979" cy="559998"/>
            <a:chOff x="7873530" y="4150787"/>
            <a:chExt cx="623979" cy="559998"/>
          </a:xfrm>
        </p:grpSpPr>
        <p:grpSp>
          <p:nvGrpSpPr>
            <p:cNvPr id="141" name="Group 140">
              <a:extLst>
                <a:ext uri="{FF2B5EF4-FFF2-40B4-BE49-F238E27FC236}">
                  <a16:creationId xmlns:a16="http://schemas.microsoft.com/office/drawing/2014/main" id="{046C7859-D9A0-49EC-8E4B-820B59CB28C6}"/>
                </a:ext>
              </a:extLst>
            </p:cNvPr>
            <p:cNvGrpSpPr/>
            <p:nvPr/>
          </p:nvGrpSpPr>
          <p:grpSpPr>
            <a:xfrm>
              <a:off x="7904359" y="4150787"/>
              <a:ext cx="562320" cy="559998"/>
              <a:chOff x="7643146" y="2995601"/>
              <a:chExt cx="270958" cy="269839"/>
            </a:xfrm>
          </p:grpSpPr>
          <p:sp>
            <p:nvSpPr>
              <p:cNvPr id="143" name="Freeform 78">
                <a:extLst>
                  <a:ext uri="{FF2B5EF4-FFF2-40B4-BE49-F238E27FC236}">
                    <a16:creationId xmlns:a16="http://schemas.microsoft.com/office/drawing/2014/main" id="{56C08F51-A83F-4427-B980-7FF5DCAFEC15}"/>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79">
                <a:extLst>
                  <a:ext uri="{FF2B5EF4-FFF2-40B4-BE49-F238E27FC236}">
                    <a16:creationId xmlns:a16="http://schemas.microsoft.com/office/drawing/2014/main" id="{71A0B0F5-AAEE-43F0-84ED-B4F618D6D4F0}"/>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80">
                <a:extLst>
                  <a:ext uri="{FF2B5EF4-FFF2-40B4-BE49-F238E27FC236}">
                    <a16:creationId xmlns:a16="http://schemas.microsoft.com/office/drawing/2014/main" id="{2967523C-27CB-42AC-92F6-ABE71E6CE54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81">
                <a:extLst>
                  <a:ext uri="{FF2B5EF4-FFF2-40B4-BE49-F238E27FC236}">
                    <a16:creationId xmlns:a16="http://schemas.microsoft.com/office/drawing/2014/main" id="{8C5811C5-E40E-4D9D-B131-E59B7E7C573A}"/>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7" name="Line 82">
                <a:extLst>
                  <a:ext uri="{FF2B5EF4-FFF2-40B4-BE49-F238E27FC236}">
                    <a16:creationId xmlns:a16="http://schemas.microsoft.com/office/drawing/2014/main" id="{0AA90A76-16C2-48EE-9EB3-6B41DD02B2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8" name="Line 83">
                <a:extLst>
                  <a:ext uri="{FF2B5EF4-FFF2-40B4-BE49-F238E27FC236}">
                    <a16:creationId xmlns:a16="http://schemas.microsoft.com/office/drawing/2014/main" id="{21F51DC8-869A-403A-BC38-E0BD7EE75DA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9" name="Line 84">
                <a:extLst>
                  <a:ext uri="{FF2B5EF4-FFF2-40B4-BE49-F238E27FC236}">
                    <a16:creationId xmlns:a16="http://schemas.microsoft.com/office/drawing/2014/main" id="{9012D9F3-CEE0-48D6-9EFE-41169DC324A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0" name="Line 85">
                <a:extLst>
                  <a:ext uri="{FF2B5EF4-FFF2-40B4-BE49-F238E27FC236}">
                    <a16:creationId xmlns:a16="http://schemas.microsoft.com/office/drawing/2014/main" id="{DA3F0CDA-0456-49C0-9310-789E515D830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1" name="Line 86">
                <a:extLst>
                  <a:ext uri="{FF2B5EF4-FFF2-40B4-BE49-F238E27FC236}">
                    <a16:creationId xmlns:a16="http://schemas.microsoft.com/office/drawing/2014/main" id="{83D5F501-A9AF-42A7-9B35-1418ABE4923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2" name="Line 87">
                <a:extLst>
                  <a:ext uri="{FF2B5EF4-FFF2-40B4-BE49-F238E27FC236}">
                    <a16:creationId xmlns:a16="http://schemas.microsoft.com/office/drawing/2014/main" id="{B39750DB-BB91-4B07-B7DF-E15132DF73E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3" name="Line 88">
                <a:extLst>
                  <a:ext uri="{FF2B5EF4-FFF2-40B4-BE49-F238E27FC236}">
                    <a16:creationId xmlns:a16="http://schemas.microsoft.com/office/drawing/2014/main" id="{7F5DAD89-A620-4F27-B394-5558ABAA4B15}"/>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4" name="Line 89">
                <a:extLst>
                  <a:ext uri="{FF2B5EF4-FFF2-40B4-BE49-F238E27FC236}">
                    <a16:creationId xmlns:a16="http://schemas.microsoft.com/office/drawing/2014/main" id="{F307ED18-11B7-4091-B9C5-17CECBA1C423}"/>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5" name="Line 90">
                <a:extLst>
                  <a:ext uri="{FF2B5EF4-FFF2-40B4-BE49-F238E27FC236}">
                    <a16:creationId xmlns:a16="http://schemas.microsoft.com/office/drawing/2014/main" id="{78F3999B-5154-46E8-BDAF-599CF5F850C4}"/>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6" name="Line 91">
                <a:extLst>
                  <a:ext uri="{FF2B5EF4-FFF2-40B4-BE49-F238E27FC236}">
                    <a16:creationId xmlns:a16="http://schemas.microsoft.com/office/drawing/2014/main" id="{A98990B2-7316-4A92-9320-4C8AD8A68FC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7" name="Line 92">
                <a:extLst>
                  <a:ext uri="{FF2B5EF4-FFF2-40B4-BE49-F238E27FC236}">
                    <a16:creationId xmlns:a16="http://schemas.microsoft.com/office/drawing/2014/main" id="{9C7CBBE6-9D31-4263-BA5F-DEEDADFDF13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8" name="Line 93">
                <a:extLst>
                  <a:ext uri="{FF2B5EF4-FFF2-40B4-BE49-F238E27FC236}">
                    <a16:creationId xmlns:a16="http://schemas.microsoft.com/office/drawing/2014/main" id="{635CF131-9869-4620-B810-741F02DF6D8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9" name="Line 94">
                <a:extLst>
                  <a:ext uri="{FF2B5EF4-FFF2-40B4-BE49-F238E27FC236}">
                    <a16:creationId xmlns:a16="http://schemas.microsoft.com/office/drawing/2014/main" id="{60247CBE-FAF1-4E4A-8F7C-89954B6595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0" name="Line 95">
                <a:extLst>
                  <a:ext uri="{FF2B5EF4-FFF2-40B4-BE49-F238E27FC236}">
                    <a16:creationId xmlns:a16="http://schemas.microsoft.com/office/drawing/2014/main" id="{B5F63D1E-7B04-4572-9314-73C5F1649035}"/>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1" name="Line 96">
                <a:extLst>
                  <a:ext uri="{FF2B5EF4-FFF2-40B4-BE49-F238E27FC236}">
                    <a16:creationId xmlns:a16="http://schemas.microsoft.com/office/drawing/2014/main" id="{C4028935-D914-401C-B942-3541ABE4E8A8}"/>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2" name="Line 97">
                <a:extLst>
                  <a:ext uri="{FF2B5EF4-FFF2-40B4-BE49-F238E27FC236}">
                    <a16:creationId xmlns:a16="http://schemas.microsoft.com/office/drawing/2014/main" id="{9194BC08-0D2D-4D7F-99C6-D72B0EE27D7F}"/>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3" name="Line 98">
                <a:extLst>
                  <a:ext uri="{FF2B5EF4-FFF2-40B4-BE49-F238E27FC236}">
                    <a16:creationId xmlns:a16="http://schemas.microsoft.com/office/drawing/2014/main" id="{1590CD12-4D9F-4BF3-BE6E-20BD81D3AD7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2" name="Rectangle 141">
              <a:extLst>
                <a:ext uri="{FF2B5EF4-FFF2-40B4-BE49-F238E27FC236}">
                  <a16:creationId xmlns:a16="http://schemas.microsoft.com/office/drawing/2014/main" id="{4A17E1CC-285A-4182-88E6-806E15408727}"/>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DC</a:t>
              </a:r>
            </a:p>
          </p:txBody>
        </p:sp>
      </p:grpSp>
      <p:sp>
        <p:nvSpPr>
          <p:cNvPr id="164" name="TextBox 163">
            <a:extLst>
              <a:ext uri="{FF2B5EF4-FFF2-40B4-BE49-F238E27FC236}">
                <a16:creationId xmlns:a16="http://schemas.microsoft.com/office/drawing/2014/main" id="{BB7259F4-B876-4369-AD2C-730CDAED9297}"/>
              </a:ext>
            </a:extLst>
          </p:cNvPr>
          <p:cNvSpPr txBox="1"/>
          <p:nvPr/>
        </p:nvSpPr>
        <p:spPr>
          <a:xfrm>
            <a:off x="1549177" y="5233069"/>
            <a:ext cx="286552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Confidential computing – </a:t>
            </a:r>
            <a:r>
              <a:rPr lang="en-US" sz="1400" b="1">
                <a:solidFill>
                  <a:srgbClr val="000000"/>
                </a:solidFill>
                <a:cs typeface="Segoe UI Semilight" panose="020B0402040204020203" pitchFamily="34" charset="0"/>
              </a:rPr>
              <a:t>Intel SGX</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36Gb Memory and 3TB storage</a:t>
            </a:r>
          </a:p>
        </p:txBody>
      </p:sp>
      <p:sp>
        <p:nvSpPr>
          <p:cNvPr id="12" name="TextBox 11">
            <a:extLst>
              <a:ext uri="{FF2B5EF4-FFF2-40B4-BE49-F238E27FC236}">
                <a16:creationId xmlns:a16="http://schemas.microsoft.com/office/drawing/2014/main" id="{A6C43BDF-7D76-4272-B816-88445EE86546}"/>
              </a:ext>
            </a:extLst>
          </p:cNvPr>
          <p:cNvSpPr txBox="1"/>
          <p:nvPr/>
        </p:nvSpPr>
        <p:spPr>
          <a:xfrm>
            <a:off x="535307" y="585341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pic>
        <p:nvPicPr>
          <p:cNvPr id="13" name="Graphic 12">
            <a:extLst>
              <a:ext uri="{FF2B5EF4-FFF2-40B4-BE49-F238E27FC236}">
                <a16:creationId xmlns:a16="http://schemas.microsoft.com/office/drawing/2014/main" id="{B3C39EB0-6ECA-4892-8F2C-2F6D17D81D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6257" y="1045090"/>
            <a:ext cx="699811" cy="695905"/>
          </a:xfrm>
          <a:prstGeom prst="rect">
            <a:avLst/>
          </a:prstGeom>
        </p:spPr>
      </p:pic>
      <p:sp>
        <p:nvSpPr>
          <p:cNvPr id="168" name="TextBox 167">
            <a:extLst>
              <a:ext uri="{FF2B5EF4-FFF2-40B4-BE49-F238E27FC236}">
                <a16:creationId xmlns:a16="http://schemas.microsoft.com/office/drawing/2014/main" id="{88403F4C-48CE-4068-872E-0DDB0C1F6B5D}"/>
              </a:ext>
            </a:extLst>
          </p:cNvPr>
          <p:cNvSpPr txBox="1"/>
          <p:nvPr/>
        </p:nvSpPr>
        <p:spPr>
          <a:xfrm>
            <a:off x="8225214" y="2155501"/>
            <a:ext cx="3297441"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Gen5 - 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4TB Storage</a:t>
            </a:r>
          </a:p>
        </p:txBody>
      </p:sp>
      <p:grpSp>
        <p:nvGrpSpPr>
          <p:cNvPr id="169" name="Group 168">
            <a:extLst>
              <a:ext uri="{FF2B5EF4-FFF2-40B4-BE49-F238E27FC236}">
                <a16:creationId xmlns:a16="http://schemas.microsoft.com/office/drawing/2014/main" id="{702FE39D-D439-49BB-9579-3498975D73EF}"/>
              </a:ext>
            </a:extLst>
          </p:cNvPr>
          <p:cNvGrpSpPr/>
          <p:nvPr/>
        </p:nvGrpSpPr>
        <p:grpSpPr>
          <a:xfrm>
            <a:off x="7301059" y="2146471"/>
            <a:ext cx="623979" cy="559998"/>
            <a:chOff x="6578130" y="4068627"/>
            <a:chExt cx="623979" cy="559998"/>
          </a:xfrm>
        </p:grpSpPr>
        <p:grpSp>
          <p:nvGrpSpPr>
            <p:cNvPr id="170" name="Group 169">
              <a:extLst>
                <a:ext uri="{FF2B5EF4-FFF2-40B4-BE49-F238E27FC236}">
                  <a16:creationId xmlns:a16="http://schemas.microsoft.com/office/drawing/2014/main" id="{25ED8A47-0360-4099-A70F-0FBA8D9726BF}"/>
                </a:ext>
              </a:extLst>
            </p:cNvPr>
            <p:cNvGrpSpPr/>
            <p:nvPr/>
          </p:nvGrpSpPr>
          <p:grpSpPr>
            <a:xfrm>
              <a:off x="6608959" y="4068627"/>
              <a:ext cx="562320" cy="559998"/>
              <a:chOff x="7643146" y="2995601"/>
              <a:chExt cx="270958" cy="269839"/>
            </a:xfrm>
          </p:grpSpPr>
          <p:sp>
            <p:nvSpPr>
              <p:cNvPr id="172" name="Freeform 78">
                <a:extLst>
                  <a:ext uri="{FF2B5EF4-FFF2-40B4-BE49-F238E27FC236}">
                    <a16:creationId xmlns:a16="http://schemas.microsoft.com/office/drawing/2014/main" id="{9AB990D0-5013-416D-B108-D0E9EB0BB65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Line 79">
                <a:extLst>
                  <a:ext uri="{FF2B5EF4-FFF2-40B4-BE49-F238E27FC236}">
                    <a16:creationId xmlns:a16="http://schemas.microsoft.com/office/drawing/2014/main" id="{5B023360-7D36-44CC-8F52-DCF79A3506A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4" name="Line 80">
                <a:extLst>
                  <a:ext uri="{FF2B5EF4-FFF2-40B4-BE49-F238E27FC236}">
                    <a16:creationId xmlns:a16="http://schemas.microsoft.com/office/drawing/2014/main" id="{55D5833F-C8BC-482D-8AEB-6898189862ED}"/>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5" name="Line 81">
                <a:extLst>
                  <a:ext uri="{FF2B5EF4-FFF2-40B4-BE49-F238E27FC236}">
                    <a16:creationId xmlns:a16="http://schemas.microsoft.com/office/drawing/2014/main" id="{60146BE3-AB99-496C-8C4F-87C832C11ED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6" name="Line 82">
                <a:extLst>
                  <a:ext uri="{FF2B5EF4-FFF2-40B4-BE49-F238E27FC236}">
                    <a16:creationId xmlns:a16="http://schemas.microsoft.com/office/drawing/2014/main" id="{1C74409C-C5B1-4561-9101-1638595C76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7" name="Line 83">
                <a:extLst>
                  <a:ext uri="{FF2B5EF4-FFF2-40B4-BE49-F238E27FC236}">
                    <a16:creationId xmlns:a16="http://schemas.microsoft.com/office/drawing/2014/main" id="{A0599874-A3E6-480C-A628-2A94A428CA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Line 84">
                <a:extLst>
                  <a:ext uri="{FF2B5EF4-FFF2-40B4-BE49-F238E27FC236}">
                    <a16:creationId xmlns:a16="http://schemas.microsoft.com/office/drawing/2014/main" id="{21150A65-F07B-429B-8048-50475710712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Line 85">
                <a:extLst>
                  <a:ext uri="{FF2B5EF4-FFF2-40B4-BE49-F238E27FC236}">
                    <a16:creationId xmlns:a16="http://schemas.microsoft.com/office/drawing/2014/main" id="{DDE45332-4A7E-4152-9FDD-A60276C0A51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Line 86">
                <a:extLst>
                  <a:ext uri="{FF2B5EF4-FFF2-40B4-BE49-F238E27FC236}">
                    <a16:creationId xmlns:a16="http://schemas.microsoft.com/office/drawing/2014/main" id="{42DDC93F-AAF5-44F3-A3B7-9ECC1FCB57B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Line 87">
                <a:extLst>
                  <a:ext uri="{FF2B5EF4-FFF2-40B4-BE49-F238E27FC236}">
                    <a16:creationId xmlns:a16="http://schemas.microsoft.com/office/drawing/2014/main" id="{B65E5FCF-1182-4CF8-BD19-4E75654E31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2" name="Line 88">
                <a:extLst>
                  <a:ext uri="{FF2B5EF4-FFF2-40B4-BE49-F238E27FC236}">
                    <a16:creationId xmlns:a16="http://schemas.microsoft.com/office/drawing/2014/main" id="{CD5E74E1-FABB-4A72-B335-FB369B9F8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3" name="Line 89">
                <a:extLst>
                  <a:ext uri="{FF2B5EF4-FFF2-40B4-BE49-F238E27FC236}">
                    <a16:creationId xmlns:a16="http://schemas.microsoft.com/office/drawing/2014/main" id="{F4625D52-1FDB-470F-92D8-6030070F1967}"/>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4" name="Line 90">
                <a:extLst>
                  <a:ext uri="{FF2B5EF4-FFF2-40B4-BE49-F238E27FC236}">
                    <a16:creationId xmlns:a16="http://schemas.microsoft.com/office/drawing/2014/main" id="{3CB75673-AD1D-49A9-9641-3860D37AF8D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5" name="Line 91">
                <a:extLst>
                  <a:ext uri="{FF2B5EF4-FFF2-40B4-BE49-F238E27FC236}">
                    <a16:creationId xmlns:a16="http://schemas.microsoft.com/office/drawing/2014/main" id="{45426093-F74A-45F3-BE46-FF80C501398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6" name="Line 92">
                <a:extLst>
                  <a:ext uri="{FF2B5EF4-FFF2-40B4-BE49-F238E27FC236}">
                    <a16:creationId xmlns:a16="http://schemas.microsoft.com/office/drawing/2014/main" id="{084109CE-C8C9-4998-822C-7D4D52ADC9FD}"/>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7" name="Line 93">
                <a:extLst>
                  <a:ext uri="{FF2B5EF4-FFF2-40B4-BE49-F238E27FC236}">
                    <a16:creationId xmlns:a16="http://schemas.microsoft.com/office/drawing/2014/main" id="{A645BB2C-FFE6-4014-AB92-3EFF3347105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8" name="Line 94">
                <a:extLst>
                  <a:ext uri="{FF2B5EF4-FFF2-40B4-BE49-F238E27FC236}">
                    <a16:creationId xmlns:a16="http://schemas.microsoft.com/office/drawing/2014/main" id="{CFEB8FEF-ACC5-45B1-8D5F-955F172CE9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9" name="Line 95">
                <a:extLst>
                  <a:ext uri="{FF2B5EF4-FFF2-40B4-BE49-F238E27FC236}">
                    <a16:creationId xmlns:a16="http://schemas.microsoft.com/office/drawing/2014/main" id="{F820496C-AA6A-4B68-80E4-55DA98B9DC6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0" name="Line 96">
                <a:extLst>
                  <a:ext uri="{FF2B5EF4-FFF2-40B4-BE49-F238E27FC236}">
                    <a16:creationId xmlns:a16="http://schemas.microsoft.com/office/drawing/2014/main" id="{B80FD516-D223-443F-BA73-3E523634946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1" name="Line 97">
                <a:extLst>
                  <a:ext uri="{FF2B5EF4-FFF2-40B4-BE49-F238E27FC236}">
                    <a16:creationId xmlns:a16="http://schemas.microsoft.com/office/drawing/2014/main" id="{6992E91F-F229-4E50-B062-7C5E646C5EE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2" name="Line 98">
                <a:extLst>
                  <a:ext uri="{FF2B5EF4-FFF2-40B4-BE49-F238E27FC236}">
                    <a16:creationId xmlns:a16="http://schemas.microsoft.com/office/drawing/2014/main" id="{E5A5F640-7829-4B8E-ABB4-23AD48B7F6B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1" name="Rectangle 170">
              <a:extLst>
                <a:ext uri="{FF2B5EF4-FFF2-40B4-BE49-F238E27FC236}">
                  <a16:creationId xmlns:a16="http://schemas.microsoft.com/office/drawing/2014/main" id="{72D584CE-637C-4C74-95C0-09335EF05ED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Standard</a:t>
              </a:r>
            </a:p>
          </p:txBody>
        </p:sp>
      </p:grpSp>
      <p:sp>
        <p:nvSpPr>
          <p:cNvPr id="194" name="TextBox 193">
            <a:extLst>
              <a:ext uri="{FF2B5EF4-FFF2-40B4-BE49-F238E27FC236}">
                <a16:creationId xmlns:a16="http://schemas.microsoft.com/office/drawing/2014/main" id="{BFAB11ED-4B77-4087-93B0-CD17ED7F7616}"/>
              </a:ext>
            </a:extLst>
          </p:cNvPr>
          <p:cNvSpPr txBox="1"/>
          <p:nvPr/>
        </p:nvSpPr>
        <p:spPr>
          <a:xfrm>
            <a:off x="8184986" y="3417888"/>
            <a:ext cx="3337324"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Faster CPU/More memory - </a:t>
            </a:r>
            <a:r>
              <a:rPr lang="en-US" sz="1400" b="1">
                <a:solidFill>
                  <a:srgbClr val="000000"/>
                </a:solidFill>
                <a:cs typeface="Segoe UI Semilight" panose="020B0402040204020203" pitchFamily="34" charset="0"/>
              </a:rPr>
              <a:t>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560Gb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5.5TB Storage</a:t>
            </a:r>
          </a:p>
        </p:txBody>
      </p:sp>
      <p:grpSp>
        <p:nvGrpSpPr>
          <p:cNvPr id="195" name="Group 194">
            <a:extLst>
              <a:ext uri="{FF2B5EF4-FFF2-40B4-BE49-F238E27FC236}">
                <a16:creationId xmlns:a16="http://schemas.microsoft.com/office/drawing/2014/main" id="{A2D7B927-7B13-4BC2-9830-DEF8CCB09844}"/>
              </a:ext>
            </a:extLst>
          </p:cNvPr>
          <p:cNvGrpSpPr/>
          <p:nvPr/>
        </p:nvGrpSpPr>
        <p:grpSpPr>
          <a:xfrm>
            <a:off x="7301059" y="3408809"/>
            <a:ext cx="623979" cy="559998"/>
            <a:chOff x="6578130" y="4068627"/>
            <a:chExt cx="623979" cy="559998"/>
          </a:xfrm>
        </p:grpSpPr>
        <p:grpSp>
          <p:nvGrpSpPr>
            <p:cNvPr id="196" name="Group 195">
              <a:extLst>
                <a:ext uri="{FF2B5EF4-FFF2-40B4-BE49-F238E27FC236}">
                  <a16:creationId xmlns:a16="http://schemas.microsoft.com/office/drawing/2014/main" id="{7B7885A4-E2E2-43F8-A2F5-AE376183609B}"/>
                </a:ext>
              </a:extLst>
            </p:cNvPr>
            <p:cNvGrpSpPr/>
            <p:nvPr/>
          </p:nvGrpSpPr>
          <p:grpSpPr>
            <a:xfrm>
              <a:off x="6608959" y="4068627"/>
              <a:ext cx="562320" cy="559998"/>
              <a:chOff x="7643146" y="2995601"/>
              <a:chExt cx="270958" cy="269839"/>
            </a:xfrm>
          </p:grpSpPr>
          <p:sp>
            <p:nvSpPr>
              <p:cNvPr id="198" name="Freeform 78">
                <a:extLst>
                  <a:ext uri="{FF2B5EF4-FFF2-40B4-BE49-F238E27FC236}">
                    <a16:creationId xmlns:a16="http://schemas.microsoft.com/office/drawing/2014/main" id="{E4B99658-48BB-430C-8194-16DA4C3F9A7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9" name="Line 79">
                <a:extLst>
                  <a:ext uri="{FF2B5EF4-FFF2-40B4-BE49-F238E27FC236}">
                    <a16:creationId xmlns:a16="http://schemas.microsoft.com/office/drawing/2014/main" id="{2343CCC3-CB8E-4BE6-9514-64D211F9AFC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0" name="Line 80">
                <a:extLst>
                  <a:ext uri="{FF2B5EF4-FFF2-40B4-BE49-F238E27FC236}">
                    <a16:creationId xmlns:a16="http://schemas.microsoft.com/office/drawing/2014/main" id="{B37389EC-B409-466F-A4CE-0D34A1AC63E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1" name="Line 81">
                <a:extLst>
                  <a:ext uri="{FF2B5EF4-FFF2-40B4-BE49-F238E27FC236}">
                    <a16:creationId xmlns:a16="http://schemas.microsoft.com/office/drawing/2014/main" id="{3BE4259B-F7B8-4940-ACD5-DFF00D0463B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2" name="Line 82">
                <a:extLst>
                  <a:ext uri="{FF2B5EF4-FFF2-40B4-BE49-F238E27FC236}">
                    <a16:creationId xmlns:a16="http://schemas.microsoft.com/office/drawing/2014/main" id="{E30365C7-AD93-4067-B2F2-941EA76CC26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3" name="Line 83">
                <a:extLst>
                  <a:ext uri="{FF2B5EF4-FFF2-40B4-BE49-F238E27FC236}">
                    <a16:creationId xmlns:a16="http://schemas.microsoft.com/office/drawing/2014/main" id="{EB14568D-5D8F-4B54-8AF2-C003E82A6DE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4" name="Line 84">
                <a:extLst>
                  <a:ext uri="{FF2B5EF4-FFF2-40B4-BE49-F238E27FC236}">
                    <a16:creationId xmlns:a16="http://schemas.microsoft.com/office/drawing/2014/main" id="{10A782DA-E52F-48FC-BBAD-5438C22913AC}"/>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5" name="Line 85">
                <a:extLst>
                  <a:ext uri="{FF2B5EF4-FFF2-40B4-BE49-F238E27FC236}">
                    <a16:creationId xmlns:a16="http://schemas.microsoft.com/office/drawing/2014/main" id="{A1868F59-138E-4F3F-9E9A-852182E8777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6" name="Line 86">
                <a:extLst>
                  <a:ext uri="{FF2B5EF4-FFF2-40B4-BE49-F238E27FC236}">
                    <a16:creationId xmlns:a16="http://schemas.microsoft.com/office/drawing/2014/main" id="{D9D9EE19-813D-408E-9003-7BE33CD54E9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7" name="Line 87">
                <a:extLst>
                  <a:ext uri="{FF2B5EF4-FFF2-40B4-BE49-F238E27FC236}">
                    <a16:creationId xmlns:a16="http://schemas.microsoft.com/office/drawing/2014/main" id="{8FAE1DB9-FEE7-4F96-B8E7-E992CB3D646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8" name="Line 88">
                <a:extLst>
                  <a:ext uri="{FF2B5EF4-FFF2-40B4-BE49-F238E27FC236}">
                    <a16:creationId xmlns:a16="http://schemas.microsoft.com/office/drawing/2014/main" id="{EBBFD730-59E0-4011-825E-4D42C09FE85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9" name="Line 89">
                <a:extLst>
                  <a:ext uri="{FF2B5EF4-FFF2-40B4-BE49-F238E27FC236}">
                    <a16:creationId xmlns:a16="http://schemas.microsoft.com/office/drawing/2014/main" id="{5250DA0D-B803-4569-B5BB-163DA63C5906}"/>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0" name="Line 90">
                <a:extLst>
                  <a:ext uri="{FF2B5EF4-FFF2-40B4-BE49-F238E27FC236}">
                    <a16:creationId xmlns:a16="http://schemas.microsoft.com/office/drawing/2014/main" id="{85654BAB-BDBE-4E72-9298-6B027E646A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1" name="Line 91">
                <a:extLst>
                  <a:ext uri="{FF2B5EF4-FFF2-40B4-BE49-F238E27FC236}">
                    <a16:creationId xmlns:a16="http://schemas.microsoft.com/office/drawing/2014/main" id="{24803D4B-AA76-4A26-B8BE-ED79CF02F81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Line 92">
                <a:extLst>
                  <a:ext uri="{FF2B5EF4-FFF2-40B4-BE49-F238E27FC236}">
                    <a16:creationId xmlns:a16="http://schemas.microsoft.com/office/drawing/2014/main" id="{5B1A05D7-E21C-46A3-9C18-425C7D59694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Line 93">
                <a:extLst>
                  <a:ext uri="{FF2B5EF4-FFF2-40B4-BE49-F238E27FC236}">
                    <a16:creationId xmlns:a16="http://schemas.microsoft.com/office/drawing/2014/main" id="{E0739060-F31A-4C83-BA71-E78D952A0AD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Line 94">
                <a:extLst>
                  <a:ext uri="{FF2B5EF4-FFF2-40B4-BE49-F238E27FC236}">
                    <a16:creationId xmlns:a16="http://schemas.microsoft.com/office/drawing/2014/main" id="{05BBB37A-14C7-4136-886F-A0C1CDDB7B57}"/>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5" name="Line 95">
                <a:extLst>
                  <a:ext uri="{FF2B5EF4-FFF2-40B4-BE49-F238E27FC236}">
                    <a16:creationId xmlns:a16="http://schemas.microsoft.com/office/drawing/2014/main" id="{41FD3EB4-F683-484E-A7D7-0692DA84DC6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6" name="Line 96">
                <a:extLst>
                  <a:ext uri="{FF2B5EF4-FFF2-40B4-BE49-F238E27FC236}">
                    <a16:creationId xmlns:a16="http://schemas.microsoft.com/office/drawing/2014/main" id="{42633686-B5D0-4664-A020-9F2AEB35337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7" name="Line 97">
                <a:extLst>
                  <a:ext uri="{FF2B5EF4-FFF2-40B4-BE49-F238E27FC236}">
                    <a16:creationId xmlns:a16="http://schemas.microsoft.com/office/drawing/2014/main" id="{B90805EA-472E-4CFF-AB7B-074FEB84049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8" name="Line 98">
                <a:extLst>
                  <a:ext uri="{FF2B5EF4-FFF2-40B4-BE49-F238E27FC236}">
                    <a16:creationId xmlns:a16="http://schemas.microsoft.com/office/drawing/2014/main" id="{E7CA73CF-5F01-4B43-A943-7A42250BC05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97" name="Rectangle 196">
              <a:extLst>
                <a:ext uri="{FF2B5EF4-FFF2-40B4-BE49-F238E27FC236}">
                  <a16:creationId xmlns:a16="http://schemas.microsoft.com/office/drawing/2014/main" id="{24E60BB5-B184-4230-AC38-96CB04B004FD}"/>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16" name="TextBox 15">
            <a:extLst>
              <a:ext uri="{FF2B5EF4-FFF2-40B4-BE49-F238E27FC236}">
                <a16:creationId xmlns:a16="http://schemas.microsoft.com/office/drawing/2014/main" id="{CA883914-D98C-4CFB-AB2E-7C3B2C4A6E22}"/>
              </a:ext>
            </a:extLst>
          </p:cNvPr>
          <p:cNvSpPr txBox="1"/>
          <p:nvPr/>
        </p:nvSpPr>
        <p:spPr>
          <a:xfrm>
            <a:off x="8184986" y="137436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8" name="TextBox 17">
            <a:extLst>
              <a:ext uri="{FF2B5EF4-FFF2-40B4-BE49-F238E27FC236}">
                <a16:creationId xmlns:a16="http://schemas.microsoft.com/office/drawing/2014/main" id="{48746AB2-BCFA-4F10-9310-F227E2F32294}"/>
              </a:ext>
            </a:extLst>
          </p:cNvPr>
          <p:cNvSpPr txBox="1"/>
          <p:nvPr/>
        </p:nvSpPr>
        <p:spPr>
          <a:xfrm>
            <a:off x="7368340" y="4003418"/>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
        <p:nvSpPr>
          <p:cNvPr id="222" name="TextBox 221">
            <a:extLst>
              <a:ext uri="{FF2B5EF4-FFF2-40B4-BE49-F238E27FC236}">
                <a16:creationId xmlns:a16="http://schemas.microsoft.com/office/drawing/2014/main" id="{DB857892-554E-4EF2-BA08-1AAD6B6FEABF}"/>
              </a:ext>
            </a:extLst>
          </p:cNvPr>
          <p:cNvSpPr txBox="1"/>
          <p:nvPr/>
        </p:nvSpPr>
        <p:spPr>
          <a:xfrm>
            <a:off x="8163485" y="4667637"/>
            <a:ext cx="3085845"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Memory optimized </a:t>
            </a:r>
            <a:r>
              <a:rPr lang="en-US" sz="1400">
                <a:solidFill>
                  <a:srgbClr val="000000"/>
                </a:solidFill>
                <a:cs typeface="Segoe UI Semilight" panose="020B0402040204020203" pitchFamily="34" charset="0"/>
              </a:rPr>
              <a:t>- 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64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870Gb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a:t>
            </a:r>
            <a:r>
              <a:rPr lang="en-US" sz="1400" b="1">
                <a:solidFill>
                  <a:srgbClr val="000000"/>
                </a:solidFill>
                <a:cs typeface="Segoe UI Semilight" panose="020B0402040204020203" pitchFamily="34" charset="0"/>
              </a:rPr>
              <a:t>BC = 16TB</a:t>
            </a:r>
            <a:r>
              <a:rPr lang="en-US" sz="1400">
                <a:solidFill>
                  <a:srgbClr val="000000"/>
                </a:solidFill>
                <a:cs typeface="Segoe UI Semilight" panose="020B0402040204020203" pitchFamily="34" charset="0"/>
              </a:rPr>
              <a:t> Storage</a:t>
            </a:r>
          </a:p>
        </p:txBody>
      </p:sp>
      <p:grpSp>
        <p:nvGrpSpPr>
          <p:cNvPr id="223" name="Group 222">
            <a:extLst>
              <a:ext uri="{FF2B5EF4-FFF2-40B4-BE49-F238E27FC236}">
                <a16:creationId xmlns:a16="http://schemas.microsoft.com/office/drawing/2014/main" id="{16A4D4F2-C98A-4907-82BF-12753D34240C}"/>
              </a:ext>
            </a:extLst>
          </p:cNvPr>
          <p:cNvGrpSpPr/>
          <p:nvPr/>
        </p:nvGrpSpPr>
        <p:grpSpPr>
          <a:xfrm>
            <a:off x="7301059" y="4657905"/>
            <a:ext cx="623979" cy="559998"/>
            <a:chOff x="6578130" y="4068627"/>
            <a:chExt cx="623979" cy="559998"/>
          </a:xfrm>
        </p:grpSpPr>
        <p:grpSp>
          <p:nvGrpSpPr>
            <p:cNvPr id="224" name="Group 223">
              <a:extLst>
                <a:ext uri="{FF2B5EF4-FFF2-40B4-BE49-F238E27FC236}">
                  <a16:creationId xmlns:a16="http://schemas.microsoft.com/office/drawing/2014/main" id="{97295776-1C93-4125-9ECA-F47D00BDC2C0}"/>
                </a:ext>
              </a:extLst>
            </p:cNvPr>
            <p:cNvGrpSpPr/>
            <p:nvPr/>
          </p:nvGrpSpPr>
          <p:grpSpPr>
            <a:xfrm>
              <a:off x="6608959" y="4068627"/>
              <a:ext cx="562320" cy="559998"/>
              <a:chOff x="7643146" y="2995601"/>
              <a:chExt cx="270958" cy="269839"/>
            </a:xfrm>
          </p:grpSpPr>
          <p:sp>
            <p:nvSpPr>
              <p:cNvPr id="226" name="Freeform 78">
                <a:extLst>
                  <a:ext uri="{FF2B5EF4-FFF2-40B4-BE49-F238E27FC236}">
                    <a16:creationId xmlns:a16="http://schemas.microsoft.com/office/drawing/2014/main" id="{C351FB7F-780F-4D31-908A-5246BBC8371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7" name="Line 79">
                <a:extLst>
                  <a:ext uri="{FF2B5EF4-FFF2-40B4-BE49-F238E27FC236}">
                    <a16:creationId xmlns:a16="http://schemas.microsoft.com/office/drawing/2014/main" id="{CEAC847A-8085-48EF-A3C2-E61A93D8770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8" name="Line 80">
                <a:extLst>
                  <a:ext uri="{FF2B5EF4-FFF2-40B4-BE49-F238E27FC236}">
                    <a16:creationId xmlns:a16="http://schemas.microsoft.com/office/drawing/2014/main" id="{B0B34445-A72F-48E6-9D87-BE85F3BFC154}"/>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9" name="Line 81">
                <a:extLst>
                  <a:ext uri="{FF2B5EF4-FFF2-40B4-BE49-F238E27FC236}">
                    <a16:creationId xmlns:a16="http://schemas.microsoft.com/office/drawing/2014/main" id="{BE49EDBB-6BE2-4F1E-8BCA-41D3BE03FCC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0" name="Line 82">
                <a:extLst>
                  <a:ext uri="{FF2B5EF4-FFF2-40B4-BE49-F238E27FC236}">
                    <a16:creationId xmlns:a16="http://schemas.microsoft.com/office/drawing/2014/main" id="{14180CE6-BD05-4C5A-9BC7-0EFDF9E1E7E8}"/>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1" name="Line 83">
                <a:extLst>
                  <a:ext uri="{FF2B5EF4-FFF2-40B4-BE49-F238E27FC236}">
                    <a16:creationId xmlns:a16="http://schemas.microsoft.com/office/drawing/2014/main" id="{A6364326-81DF-4149-90E5-712D0AF21CC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Line 84">
                <a:extLst>
                  <a:ext uri="{FF2B5EF4-FFF2-40B4-BE49-F238E27FC236}">
                    <a16:creationId xmlns:a16="http://schemas.microsoft.com/office/drawing/2014/main" id="{AA64ED3E-BE3E-4320-88A6-3B5DFF12AA6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Line 85">
                <a:extLst>
                  <a:ext uri="{FF2B5EF4-FFF2-40B4-BE49-F238E27FC236}">
                    <a16:creationId xmlns:a16="http://schemas.microsoft.com/office/drawing/2014/main" id="{2EB3C726-4D71-4422-977A-461FA3B0741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Line 86">
                <a:extLst>
                  <a:ext uri="{FF2B5EF4-FFF2-40B4-BE49-F238E27FC236}">
                    <a16:creationId xmlns:a16="http://schemas.microsoft.com/office/drawing/2014/main" id="{EAD27DC4-7F2F-401B-AD5F-B8927B68E7F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5" name="Line 87">
                <a:extLst>
                  <a:ext uri="{FF2B5EF4-FFF2-40B4-BE49-F238E27FC236}">
                    <a16:creationId xmlns:a16="http://schemas.microsoft.com/office/drawing/2014/main" id="{7900A5C9-C615-45C6-9B76-6B9679632545}"/>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6" name="Line 88">
                <a:extLst>
                  <a:ext uri="{FF2B5EF4-FFF2-40B4-BE49-F238E27FC236}">
                    <a16:creationId xmlns:a16="http://schemas.microsoft.com/office/drawing/2014/main" id="{FDFE9C09-D9E2-4EF0-92DC-62F79A32993D}"/>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7" name="Line 89">
                <a:extLst>
                  <a:ext uri="{FF2B5EF4-FFF2-40B4-BE49-F238E27FC236}">
                    <a16:creationId xmlns:a16="http://schemas.microsoft.com/office/drawing/2014/main" id="{C1194572-1EA1-4B4E-885E-83C698065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8" name="Line 90">
                <a:extLst>
                  <a:ext uri="{FF2B5EF4-FFF2-40B4-BE49-F238E27FC236}">
                    <a16:creationId xmlns:a16="http://schemas.microsoft.com/office/drawing/2014/main" id="{B112EFF0-477A-4ACA-AF26-DD0F9F79570E}"/>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9" name="Line 91">
                <a:extLst>
                  <a:ext uri="{FF2B5EF4-FFF2-40B4-BE49-F238E27FC236}">
                    <a16:creationId xmlns:a16="http://schemas.microsoft.com/office/drawing/2014/main" id="{A2E138A4-FE92-4DCE-B3D5-3EA3F4BFEAF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0" name="Line 92">
                <a:extLst>
                  <a:ext uri="{FF2B5EF4-FFF2-40B4-BE49-F238E27FC236}">
                    <a16:creationId xmlns:a16="http://schemas.microsoft.com/office/drawing/2014/main" id="{82A18C1F-4AE1-4104-83D0-EAD823BA2B2C}"/>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1" name="Line 93">
                <a:extLst>
                  <a:ext uri="{FF2B5EF4-FFF2-40B4-BE49-F238E27FC236}">
                    <a16:creationId xmlns:a16="http://schemas.microsoft.com/office/drawing/2014/main" id="{89FE9E85-A06E-4F88-80C5-F29D8255342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2" name="Line 94">
                <a:extLst>
                  <a:ext uri="{FF2B5EF4-FFF2-40B4-BE49-F238E27FC236}">
                    <a16:creationId xmlns:a16="http://schemas.microsoft.com/office/drawing/2014/main" id="{A9F01A13-4859-405E-A34C-DD0E3E15F1B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3" name="Line 95">
                <a:extLst>
                  <a:ext uri="{FF2B5EF4-FFF2-40B4-BE49-F238E27FC236}">
                    <a16:creationId xmlns:a16="http://schemas.microsoft.com/office/drawing/2014/main" id="{BF0A636B-2EFD-4650-8D34-2D3599A4701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4" name="Line 96">
                <a:extLst>
                  <a:ext uri="{FF2B5EF4-FFF2-40B4-BE49-F238E27FC236}">
                    <a16:creationId xmlns:a16="http://schemas.microsoft.com/office/drawing/2014/main" id="{DAC2C244-AF3B-4966-AE33-61DB4D43500D}"/>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5" name="Line 97">
                <a:extLst>
                  <a:ext uri="{FF2B5EF4-FFF2-40B4-BE49-F238E27FC236}">
                    <a16:creationId xmlns:a16="http://schemas.microsoft.com/office/drawing/2014/main" id="{C17C4178-1B6C-4435-B7B5-C4323A38ADB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6" name="Line 98">
                <a:extLst>
                  <a:ext uri="{FF2B5EF4-FFF2-40B4-BE49-F238E27FC236}">
                    <a16:creationId xmlns:a16="http://schemas.microsoft.com/office/drawing/2014/main" id="{9DB8229D-8373-4B42-840C-D43E52ABE4D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5" name="Rectangle 224">
              <a:extLst>
                <a:ext uri="{FF2B5EF4-FFF2-40B4-BE49-F238E27FC236}">
                  <a16:creationId xmlns:a16="http://schemas.microsoft.com/office/drawing/2014/main" id="{C64D5E99-4BCE-43D4-BBB8-C117EB0961E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247" name="TextBox 246">
            <a:extLst>
              <a:ext uri="{FF2B5EF4-FFF2-40B4-BE49-F238E27FC236}">
                <a16:creationId xmlns:a16="http://schemas.microsoft.com/office/drawing/2014/main" id="{63B1ED9E-18A6-4BB7-91A9-7F3E487C64CA}"/>
              </a:ext>
            </a:extLst>
          </p:cNvPr>
          <p:cNvSpPr txBox="1"/>
          <p:nvPr/>
        </p:nvSpPr>
        <p:spPr>
          <a:xfrm>
            <a:off x="7357369" y="5252514"/>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2546823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94" grpId="0"/>
      <p:bldP spid="16" grpId="0"/>
      <p:bldP spid="18" grpId="0"/>
      <p:bldP spid="222" grpId="0"/>
      <p:bldP spid="2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bcp</a:t>
            </a: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unified experience</a:t>
            </a:r>
            <a:endParaRPr lang="en-US" sz="4400" spc="0">
              <a:solidFill>
                <a:schemeClr val="accent2"/>
              </a:solidFill>
            </a:endParaRPr>
          </a:p>
        </p:txBody>
      </p:sp>
    </p:spTree>
    <p:extLst>
      <p:ext uri="{BB962C8B-B14F-4D97-AF65-F5344CB8AC3E}">
        <p14:creationId xmlns:p14="http://schemas.microsoft.com/office/powerpoint/2010/main" val="1690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rPr>
              <a:t>azure.com/AMP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a:solidFill>
                  <a:schemeClr val="accent1"/>
                </a:solidFill>
                <a:hlinkClick r:id="rId4"/>
              </a:rPr>
              <a:t>aka.ms/datamigration</a:t>
            </a:r>
            <a:endParaRPr lang="en-US" sz="140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a:t>vCores</a:t>
              </a:r>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a:t>vCore</a:t>
              </a:r>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84199" y="1204244"/>
            <a:ext cx="10237771" cy="553998"/>
          </a:xfrm>
        </p:spPr>
        <p:txBody>
          <a:bodyPr/>
          <a:lstStyle/>
          <a:p>
            <a:r>
              <a:rPr lang="en-US"/>
              <a:t>Welcome to the Azure SQL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3139835"/>
            <a:ext cx="9144000" cy="1538883"/>
          </a:xfrm>
        </p:spPr>
        <p:txBody>
          <a:bodyPr/>
          <a:lstStyle/>
          <a:p>
            <a:r>
              <a:rPr lang="en-US"/>
              <a:t>Tips!</a:t>
            </a:r>
          </a:p>
          <a:p>
            <a:endParaRPr lang="en-US"/>
          </a:p>
          <a:p>
            <a:pPr marL="342900" indent="-342900">
              <a:buFont typeface="Arial" panose="020B0604020202020204" pitchFamily="34" charset="0"/>
              <a:buChar char="•"/>
            </a:pPr>
            <a:r>
              <a:rPr lang="en-US"/>
              <a:t>It's interactive, so you can ask questions</a:t>
            </a:r>
          </a:p>
          <a:p>
            <a:pPr marL="342900" indent="-342900">
              <a:buFont typeface="Arial" panose="020B0604020202020204" pitchFamily="34" charset="0"/>
              <a:buChar char="•"/>
            </a:pPr>
            <a:r>
              <a:rPr lang="en-US"/>
              <a:t>There will be hands on activities which you can do now or later.</a:t>
            </a:r>
          </a:p>
          <a:p>
            <a:pPr marL="342900" indent="-342900">
              <a:buFont typeface="Arial" panose="020B0604020202020204" pitchFamily="34" charset="0"/>
              <a:buChar char="•"/>
            </a:pPr>
            <a:r>
              <a:rPr lang="en-US"/>
              <a:t>There will be breaks</a:t>
            </a:r>
          </a:p>
        </p:txBody>
      </p:sp>
      <p:sp>
        <p:nvSpPr>
          <p:cNvPr id="4" name="Rectangle 3">
            <a:extLst>
              <a:ext uri="{FF2B5EF4-FFF2-40B4-BE49-F238E27FC236}">
                <a16:creationId xmlns:a16="http://schemas.microsoft.com/office/drawing/2014/main" id="{EC4FDD46-8B8D-47CC-828C-9F73B963A26F}"/>
              </a:ext>
            </a:extLst>
          </p:cNvPr>
          <p:cNvSpPr/>
          <p:nvPr/>
        </p:nvSpPr>
        <p:spPr>
          <a:xfrm>
            <a:off x="584199" y="1942224"/>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This series of modules will help you learn Azure SQL in a way you can apply what you learn to your own projects.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941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2523768"/>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Transaction Log Rate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Data IOPS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tempdb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FFAC35B-D242-4DE7-8042-A5C03EFF8D4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a:solidFill>
                  <a:schemeClr val="tx1"/>
                </a:solidFill>
              </a:rPr>
              <a:t>VNet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a:p>
            <a:pPr marL="114300" lvl="1" indent="-106363">
              <a:lnSpc>
                <a:spcPts val="2000"/>
              </a:lnSpc>
              <a:buClr>
                <a:schemeClr val="accent1"/>
              </a:buClr>
              <a:buFont typeface="Arial" panose="020B0604020202020204" pitchFamily="34" charset="0"/>
              <a:buChar char="•"/>
            </a:pPr>
            <a:r>
              <a:rPr lang="en-US" sz="1200">
                <a:solidFill>
                  <a:schemeClr val="tx1"/>
                </a:solidFill>
              </a:rPr>
              <a:t>Minimum TLS</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Security</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Azure Defender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Additional settings</a:t>
            </a:r>
          </a:p>
          <a:p>
            <a:pPr marL="114300" lvl="1" indent="-106363">
              <a:lnSpc>
                <a:spcPts val="2000"/>
              </a:lnSpc>
              <a:buClr>
                <a:srgbClr val="0078D4"/>
              </a:buClr>
              <a:buFont typeface="Arial" panose="020B0604020202020204" pitchFamily="34" charset="0"/>
              <a:buChar char="•"/>
            </a:pPr>
            <a:r>
              <a:rPr lang="en-US" sz="1200">
                <a:solidFill>
                  <a:prstClr val="black"/>
                </a:solidFill>
              </a:rPr>
              <a:t>Data source (DB)</a:t>
            </a:r>
          </a:p>
          <a:p>
            <a:pPr marL="114300" lvl="1" indent="-106363">
              <a:lnSpc>
                <a:spcPts val="2000"/>
              </a:lnSpc>
              <a:buClr>
                <a:srgbClr val="0078D4"/>
              </a:buClr>
              <a:buFont typeface="Arial" panose="020B0604020202020204" pitchFamily="34" charset="0"/>
              <a:buChar char="•"/>
            </a:pPr>
            <a:r>
              <a:rPr lang="en-US" sz="1200">
                <a:solidFill>
                  <a:prstClr val="black"/>
                </a:solidFill>
              </a:rPr>
              <a:t>Server Collation (MI)</a:t>
            </a:r>
          </a:p>
          <a:p>
            <a:pPr marL="114300" lvl="1" indent="-106363">
              <a:lnSpc>
                <a:spcPts val="2000"/>
              </a:lnSpc>
              <a:buClr>
                <a:srgbClr val="0078D4"/>
              </a:buClr>
              <a:buFont typeface="Arial" panose="020B0604020202020204" pitchFamily="34" charset="0"/>
              <a:buChar char="•"/>
            </a:pPr>
            <a:r>
              <a:rPr lang="en-US" sz="1200">
                <a:solidFill>
                  <a:prstClr val="black"/>
                </a:solidFill>
              </a:rPr>
              <a:t>Database Collation (DB)</a:t>
            </a:r>
          </a:p>
          <a:p>
            <a:pPr marL="114300" lvl="1" indent="-106363">
              <a:lnSpc>
                <a:spcPts val="2000"/>
              </a:lnSpc>
              <a:buClr>
                <a:srgbClr val="0078D4"/>
              </a:buClr>
              <a:buFont typeface="Arial" panose="020B0604020202020204" pitchFamily="34" charset="0"/>
              <a:buChar char="•"/>
            </a:pPr>
            <a:r>
              <a:rPr lang="en-US" sz="1200">
                <a:solidFill>
                  <a:prstClr val="black"/>
                </a:solidFill>
              </a:rPr>
              <a:t>Time zone (MI)</a:t>
            </a:r>
          </a:p>
          <a:p>
            <a:pPr marL="114300" lvl="1" indent="-106363">
              <a:lnSpc>
                <a:spcPts val="2000"/>
              </a:lnSpc>
              <a:buClr>
                <a:srgbClr val="0078D4"/>
              </a:buClr>
              <a:buFont typeface="Arial" panose="020B0604020202020204" pitchFamily="34" charset="0"/>
              <a:buChar char="•"/>
            </a:pPr>
            <a:r>
              <a:rPr lang="en-US" sz="1200">
                <a:solidFill>
                  <a:prstClr val="black"/>
                </a:solidFill>
              </a:rPr>
              <a:t>Opt-in for Azure Defender (DB)</a:t>
            </a:r>
          </a:p>
          <a:p>
            <a:pPr marL="114300" lvl="1" indent="-106363">
              <a:lnSpc>
                <a:spcPts val="2000"/>
              </a:lnSpc>
              <a:buClr>
                <a:srgbClr val="0078D4"/>
              </a:buClr>
              <a:buFont typeface="Arial" panose="020B0604020202020204" pitchFamily="34" charset="0"/>
              <a:buChar char="•"/>
            </a:pPr>
            <a:r>
              <a:rPr lang="en-US" sz="1200">
                <a:solidFill>
                  <a:prstClr val="black"/>
                </a:solidFill>
              </a:rPr>
              <a:t>Maintenance windows</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Tags (DB)</a:t>
            </a: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deployment+density</a:t>
            </a: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a:solidFill>
                  <a:schemeClr val="tx1"/>
                </a:solidFill>
              </a:rPr>
              <a:t>sys.dm_os_job_object</a:t>
            </a: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585323"/>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sys.databases</a:t>
              </a:r>
            </a:p>
            <a:p>
              <a:pPr algn="l"/>
              <a:r>
                <a:rPr lang="en-US" sz="1400">
                  <a:gradFill>
                    <a:gsLst>
                      <a:gs pos="2917">
                        <a:schemeClr val="tx1"/>
                      </a:gs>
                      <a:gs pos="30000">
                        <a:schemeClr val="tx1"/>
                      </a:gs>
                    </a:gsLst>
                    <a:lin ang="5400000" scaled="0"/>
                  </a:gradFill>
                  <a:latin typeface="Lucida Console" panose="020B0609040504020204" pitchFamily="49" charset="0"/>
                </a:rPr>
                <a:t>SELECT * FROM sys.objects</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sys.dm_os_schedulers</a:t>
              </a:r>
            </a:p>
            <a:p>
              <a:r>
                <a:rPr lang="en-US" sz="1400">
                  <a:gradFill>
                    <a:gsLst>
                      <a:gs pos="2917">
                        <a:schemeClr val="tx1"/>
                      </a:gs>
                      <a:gs pos="30000">
                        <a:schemeClr val="tx1"/>
                      </a:gs>
                    </a:gsLst>
                    <a:lin ang="5400000" scaled="0"/>
                  </a:gradFill>
                  <a:latin typeface="Lucida Console" panose="020B0609040504020204" pitchFamily="49" charset="0"/>
                </a:rPr>
                <a:t>SELECT * FROM sys.dm_os_sys_info</a:t>
              </a:r>
              <a:endParaRPr lang="en-US" sz="1400">
                <a:solidFill>
                  <a:schemeClr val="accent1"/>
                </a:soli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sys.dm_exec_requests</a:t>
              </a:r>
            </a:p>
            <a:p>
              <a:r>
                <a:rPr lang="en-US" sz="1400">
                  <a:latin typeface="Lucida Console" panose="020B0609040504020204" pitchFamily="49" charset="0"/>
                </a:rPr>
                <a:t>SELECT SERVERPROPERTY('EngineEdition')</a:t>
              </a:r>
            </a:p>
            <a:p>
              <a:r>
                <a:rPr lang="en-US" sz="1400">
                  <a:solidFill>
                    <a:srgbClr val="00B050"/>
                  </a:solidFill>
                  <a:latin typeface="Lucida Console" panose="020B0609040504020204" pitchFamily="49" charset="0"/>
                </a:rPr>
                <a:t>SELECT * FROM sys.dm_user_db_resource_governance</a:t>
              </a:r>
            </a:p>
            <a:p>
              <a:r>
                <a:rPr lang="en-US" sz="1400">
                  <a:solidFill>
                    <a:srgbClr val="00B050"/>
                  </a:solidFill>
                  <a:latin typeface="Lucida Console" panose="020B0609040504020204" pitchFamily="49" charset="0"/>
                </a:rPr>
                <a:t>SELECT * FROM sys.dm_instance_resource_governance</a:t>
              </a:r>
            </a:p>
            <a:p>
              <a:r>
                <a:rPr lang="en-US" sz="1400">
                  <a:solidFill>
                    <a:srgbClr val="00B050"/>
                  </a:solidFill>
                  <a:latin typeface="Lucida Console" panose="020B0609040504020204" pitchFamily="49" charset="0"/>
                </a:rPr>
                <a:t>SELECT * FROM 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 PaaS?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SELECT * FROM sys.dm_os_schedulers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SELECT * FROM 	sys.dm_user_db_resource_governance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SELECT * FROM sys.dm_exec_requests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SELECT * FROM sys.dm_os_process_memory</a:t>
            </a: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3097982-C7D1-4CBC-A35D-9CD0FD7A1DE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sp_configure</a:t>
              </a: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 size (indirectly)</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95601" y="1122376"/>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a:solidFill>
                    <a:schemeClr val="tx1"/>
                  </a:solidFill>
                </a:rPr>
                <a:t>dbcompat</a:t>
              </a: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458304" y="1204247"/>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4"/>
            <a:ext cx="4063018" cy="4199609"/>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default</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88A268AB-E7BE-46C0-BE78-8643755810BE}"/>
              </a:ext>
            </a:extLst>
          </p:cNvPr>
          <p:cNvSpPr txBox="1"/>
          <p:nvPr/>
        </p:nvSpPr>
        <p:spPr>
          <a:xfrm>
            <a:off x="8311674" y="5802981"/>
            <a:ext cx="2856936"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 We may use locked pages on some SLOs</a:t>
            </a:r>
          </a:p>
        </p:txBody>
      </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154436"/>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SLO determines </a:t>
            </a:r>
            <a:r>
              <a:rPr lang="en-US" sz="1200" b="1" i="1"/>
              <a:t>maximum possible size</a:t>
            </a:r>
          </a:p>
          <a:p>
            <a:pPr>
              <a:spcAft>
                <a:spcPts val="600"/>
              </a:spcAft>
              <a:buClr>
                <a:schemeClr val="accent1"/>
              </a:buClr>
            </a:pPr>
            <a:r>
              <a:rPr lang="en-US" sz="1200"/>
              <a:t>You choose </a:t>
            </a:r>
            <a:r>
              <a:rPr lang="en-US" sz="1200" b="1"/>
              <a:t>max storage </a:t>
            </a:r>
            <a:r>
              <a:rPr lang="en-US" sz="1200"/>
              <a:t>for </a:t>
            </a:r>
            <a:r>
              <a:rPr lang="en-US" sz="1200" b="1"/>
              <a:t>instance</a:t>
            </a:r>
            <a:r>
              <a:rPr lang="en-US" sz="1200"/>
              <a:t> (up to maximum possible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2339102"/>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SLO determines </a:t>
            </a:r>
            <a:r>
              <a:rPr lang="en-US" sz="1200" b="1" i="1"/>
              <a:t>maximum possible size</a:t>
            </a:r>
          </a:p>
          <a:p>
            <a:pPr lvl="0">
              <a:spcAft>
                <a:spcPts val="600"/>
              </a:spcAft>
              <a:buClr>
                <a:schemeClr val="accent1"/>
              </a:buClr>
            </a:pPr>
            <a:r>
              <a:rPr lang="en-US" sz="1200"/>
              <a:t>You choose </a:t>
            </a:r>
            <a:r>
              <a:rPr lang="en-US" sz="1200" b="1"/>
              <a:t>Data max size</a:t>
            </a:r>
            <a:r>
              <a:rPr lang="en-US" sz="1200"/>
              <a:t> or MAXSIZE is the max possible size of </a:t>
            </a:r>
            <a:r>
              <a:rPr lang="en-US" sz="1200" b="1"/>
              <a:t>database</a:t>
            </a:r>
            <a:r>
              <a:rPr lang="en-US" sz="1200"/>
              <a:t> files (we may create multiple) up to possible maximum size</a:t>
            </a:r>
          </a:p>
          <a:p>
            <a:pPr lvl="0">
              <a:spcAft>
                <a:spcPts val="600"/>
              </a:spcAft>
              <a:buClr>
                <a:schemeClr val="accent1"/>
              </a:buClr>
            </a:pPr>
            <a:r>
              <a:rPr lang="en-US" sz="1200"/>
              <a:t>Database file(s) “maxsize” may grow to “Data max size”</a:t>
            </a:r>
          </a:p>
          <a:p>
            <a:pPr lvl="0">
              <a:spcAft>
                <a:spcPts val="600"/>
              </a:spcAft>
              <a:buClr>
                <a:schemeClr val="accent1"/>
              </a:buClr>
            </a:pPr>
            <a:r>
              <a:rPr lang="en-US" sz="1200"/>
              <a:t>Transaction Log maximum (accounted separately) is 30% of “Data max size” (vCore)</a:t>
            </a:r>
          </a:p>
          <a:p>
            <a:pPr lvl="0">
              <a:spcAft>
                <a:spcPts val="600"/>
              </a:spcAft>
              <a:buClr>
                <a:schemeClr val="accent1"/>
              </a:buClr>
            </a:pPr>
            <a:r>
              <a:rPr lang="en-US" sz="1200"/>
              <a:t>Log regularly truncated due to automatic backups (ADR on by default)</a:t>
            </a:r>
          </a:p>
          <a:p>
            <a:pPr>
              <a:spcAft>
                <a:spcPts val="600"/>
              </a:spcAft>
              <a:buClr>
                <a:schemeClr val="accent1"/>
              </a:buClr>
            </a:pPr>
            <a:r>
              <a:rPr lang="en-US" sz="1200"/>
              <a:t>Hyperscale creates db of fixed size and grows automatically (no max)</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12"/>
              </a:rPr>
              <a:t>aka.ms/azuresqlfundamentals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additional space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35F90D40-7A73-4332-8735-21CB914C3870}"/>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redirect-find-db</a:t>
              </a: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4FA77E0-82F3-4A34-9CB3-A7F661092AE9}"/>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5548088" y="4865799"/>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527562" y="1937306"/>
            <a:ext cx="1282723" cy="400110"/>
          </a:xfrm>
          <a:prstGeom prst="rect">
            <a:avLst/>
          </a:prstGeom>
          <a:noFill/>
        </p:spPr>
        <p:txBody>
          <a:bodyPr wrap="none" lIns="91440" tIns="45720" rIns="91440" bIns="45720">
            <a:spAutoFit/>
          </a:bodyPr>
          <a:lstStyle/>
          <a:p>
            <a:pPr algn="ctr"/>
            <a:r>
              <a:rPr lang="en-US" sz="2000" b="0" cap="none" spc="0">
                <a:ln w="0"/>
              </a:rPr>
              <a:t>Bulk copy</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6285148" y="5179086"/>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D63B3949-28C9-4CBB-ADB9-667A87D9925A}"/>
              </a:ext>
            </a:extLst>
          </p:cNvPr>
          <p:cNvPicPr>
            <a:picLocks noChangeAspect="1"/>
          </p:cNvPicPr>
          <p:nvPr/>
        </p:nvPicPr>
        <p:blipFill>
          <a:blip r:embed="rId13"/>
          <a:stretch>
            <a:fillRect/>
          </a:stretch>
        </p:blipFill>
        <p:spPr>
          <a:xfrm>
            <a:off x="2216603" y="4770826"/>
            <a:ext cx="1831335" cy="408260"/>
          </a:xfrm>
          <a:prstGeom prst="rect">
            <a:avLst/>
          </a:prstGeom>
        </p:spPr>
      </p:pic>
      <p:sp>
        <p:nvSpPr>
          <p:cNvPr id="4" name="Rectangle 3">
            <a:extLst>
              <a:ext uri="{FF2B5EF4-FFF2-40B4-BE49-F238E27FC236}">
                <a16:creationId xmlns:a16="http://schemas.microsoft.com/office/drawing/2014/main" id="{453BB0B4-F9CC-42FA-942F-0D5900F51272}"/>
              </a:ext>
            </a:extLst>
          </p:cNvPr>
          <p:cNvSpPr/>
          <p:nvPr/>
        </p:nvSpPr>
        <p:spPr>
          <a:xfrm>
            <a:off x="2644187" y="5179086"/>
            <a:ext cx="976165" cy="400110"/>
          </a:xfrm>
          <a:prstGeom prst="rect">
            <a:avLst/>
          </a:prstGeom>
          <a:noFill/>
        </p:spPr>
        <p:txBody>
          <a:bodyPr wrap="none" lIns="91440" tIns="45720" rIns="91440" bIns="45720">
            <a:spAutoFit/>
          </a:bodyPr>
          <a:lstStyle/>
          <a:p>
            <a:pPr algn="ctr"/>
            <a:r>
              <a:rPr lang="en-US" sz="2000" b="0" cap="none" spc="0">
                <a:ln w="0"/>
              </a:rPr>
              <a:t>bacpac</a:t>
            </a:r>
          </a:p>
        </p:txBody>
      </p:sp>
    </p:spTree>
    <p:extLst>
      <p:ext uri="{BB962C8B-B14F-4D97-AF65-F5344CB8AC3E}">
        <p14:creationId xmlns:p14="http://schemas.microsoft.com/office/powerpoint/2010/main" val="2933295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215443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Spark can be a very efficient method to load large amounts of data</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Restore natively in </a:t>
            </a:r>
            <a:br>
              <a:rPr lang="en-US" sz="4400">
                <a:solidFill>
                  <a:schemeClr val="accent2"/>
                </a:solidFill>
              </a:rPr>
            </a:br>
            <a:r>
              <a:rPr lang="en-US" sz="4400">
                <a:solidFill>
                  <a:schemeClr val="accent2"/>
                </a:solidFill>
              </a:rPr>
              <a:t>SQL Managed Instance</a:t>
            </a:r>
            <a:endParaRPr lang="en-US" sz="4400" spc="0">
              <a:solidFill>
                <a:schemeClr val="accent2"/>
              </a:solidFill>
            </a:endParaRPr>
          </a:p>
        </p:txBody>
      </p:sp>
    </p:spTree>
    <p:extLst>
      <p:ext uri="{BB962C8B-B14F-4D97-AF65-F5344CB8AC3E}">
        <p14:creationId xmlns:p14="http://schemas.microsoft.com/office/powerpoint/2010/main" val="14009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20E559D-4F79-462E-BDA8-FA3235AB5168}"/>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aka.ms/exercise1</a:t>
            </a:r>
            <a:br>
              <a:rPr lang="en-US" sz="4400">
                <a:solidFill>
                  <a:schemeClr val="accent2"/>
                </a:solidFill>
              </a:rPr>
            </a:br>
            <a:r>
              <a:rPr lang="en-US" sz="4400">
                <a:solidFill>
                  <a:schemeClr val="tx1"/>
                </a:solidFill>
              </a:rPr>
              <a:t>Units 3, 4, and 6</a:t>
            </a:r>
            <a:endParaRPr lang="en-US" sz="4400" spc="0">
              <a:solidFill>
                <a:schemeClr val="tx1"/>
              </a:solidFill>
            </a:endParaRPr>
          </a:p>
        </p:txBody>
      </p:sp>
    </p:spTree>
    <p:extLst>
      <p:ext uri="{BB962C8B-B14F-4D97-AF65-F5344CB8AC3E}">
        <p14:creationId xmlns:p14="http://schemas.microsoft.com/office/powerpoint/2010/main" val="192286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Size of tempdb</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Max log size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Backup retention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5695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Azure SQL deployment option(s) support natively restoring a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What is not an example of how you can more efficiently load data into Azure SQL Database and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Leverage clustered columnstore indexes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Use batching with appropriately sized batches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Use simple recovery mode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 will help in Azure SQL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88211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28890051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Azure Defender</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Minimum TLS</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Protection</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Managed Identities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prstClr val="white"/>
                </a:solidFill>
              </a:rPr>
              <a:t>What is the recommended way to protect your network for Azure SQL Database?</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A. Allow access to Azure services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B. Firewall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C. Virtual network rules</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client_net_address</a:t>
            </a:r>
          </a:p>
          <a:p>
            <a:pPr lvl="0" defTabSz="932742">
              <a:lnSpc>
                <a:spcPct val="90000"/>
              </a:lnSpc>
              <a:spcAft>
                <a:spcPts val="600"/>
              </a:spcAft>
              <a:buSzPct val="90000"/>
            </a:pPr>
            <a:r>
              <a:rPr lang="en-US" sz="1800">
                <a:solidFill>
                  <a:srgbClr val="0078D4"/>
                </a:solidFill>
              </a:rPr>
              <a:t>	FROM sys.dm_exec_connections 	WHERE session_id=@@SPID;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BF09919-425B-448A-AFDB-28BB6D8B22B5}"/>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change or delete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high privileged users</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778715" cy="4801314"/>
          </a:xfrm>
          <a:prstGeom prst="rect">
            <a:avLst/>
          </a:prstGeom>
          <a:noFill/>
        </p:spPr>
        <p:txBody>
          <a:bodyPr wrap="none" lIns="0" tIns="0" rIns="0" bIns="0" rtlCol="0">
            <a:spAutoFit/>
          </a:bodyPr>
          <a:lstStyle/>
          <a:p>
            <a:r>
              <a:rPr lang="en-US" sz="2000"/>
              <a:t>“Mixed Mode” authentication or Azure Active Directory only</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Azure AD Logins, Windows Auth</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519113" indent="-230188">
              <a:buClr>
                <a:schemeClr val="accent1"/>
              </a:buClr>
              <a:buFont typeface="Arial" panose="020B0604020202020204" pitchFamily="34" charset="0"/>
              <a:buChar char="•"/>
            </a:pPr>
            <a:r>
              <a:rPr lang="en-US" sz="1600"/>
              <a:t>Server Trust Group</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a:t>loginmanager and dbmanager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r>
              <a:rPr lang="en-US" sz="2000"/>
              <a:t>Managed identities for Azure resources</a:t>
            </a:r>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A633A041-7ACC-4A9B-9309-92510AD1D7D7}"/>
              </a:ext>
            </a:extLst>
          </p:cNvPr>
          <p:cNvSpPr txBox="1"/>
          <p:nvPr/>
        </p:nvSpPr>
        <p:spPr>
          <a:xfrm>
            <a:off x="4538611" y="2845427"/>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500"/>
                                        <p:tgtEl>
                                          <p:spTgt spid="4">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61534" y="1758330"/>
            <a:ext cx="5258508" cy="4062651"/>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Encryption for connections enforced for Azure SQL Database and Managed Instance (if client driver supports it)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Can force a min TLS version (rejects older client drivers)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 with support for common T-SQL constructs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Secure enclaves for Azure SQL Database</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3"/>
          <a:stretch>
            <a:fillRect/>
          </a:stretch>
        </p:blipFill>
        <p:spPr>
          <a:xfrm>
            <a:off x="7142480" y="1603409"/>
            <a:ext cx="4464303" cy="1984955"/>
          </a:xfrm>
          <a:prstGeom prst="rect">
            <a:avLst/>
          </a:prstGeom>
          <a:ln w="12700">
            <a:solidFill>
              <a:schemeClr val="tx2"/>
            </a:solidFill>
          </a:ln>
          <a:effectLst>
            <a:outerShdw blurRad="50800" dist="38100" dir="2700000" algn="tl" rotWithShape="0">
              <a:prstClr val="black">
                <a:alpha val="40000"/>
              </a:prstClr>
            </a:outerShdw>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B6EF20DE-9B6D-46E6-AA3C-EECA475CD7A0}"/>
              </a:ext>
            </a:extLst>
          </p:cNvPr>
          <p:cNvSpPr/>
          <p:nvPr/>
        </p:nvSpPr>
        <p:spPr>
          <a:xfrm>
            <a:off x="423599" y="1506661"/>
            <a:ext cx="5899250" cy="224676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FirstName</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'partial(1, "xxxxx", 1)'</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Email</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'email()'</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DiscountCode </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'random(1, 100)’</a:t>
            </a:r>
            <a:r>
              <a:rPr lang="en-US" sz="1400">
                <a:solidFill>
                  <a:srgbClr val="808080"/>
                </a:solidFill>
                <a:latin typeface="Consolas" panose="020B0609020204030204" pitchFamily="49" charset="0"/>
              </a:rPr>
              <a:t>)</a:t>
            </a:r>
          </a:p>
          <a:p>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Tx/>
              <a:buFontTx/>
              <a:buNone/>
              <a:tabLst/>
              <a:defRPr/>
            </a:pPr>
            <a:r>
              <a:rPr lang="en-US" sz="1400">
                <a:solidFill>
                  <a:srgbClr val="0000FF"/>
                </a:solidFill>
                <a:latin typeface="Consolas" panose="020B0609020204030204" pitchFamily="49" charset="0"/>
              </a:rPr>
              <a:t>GRANT</a:t>
            </a:r>
            <a:r>
              <a:rPr lang="en-US" sz="1400">
                <a:solidFill>
                  <a:srgbClr val="000000"/>
                </a:solidFill>
                <a:latin typeface="Consolas" panose="020B0609020204030204" pitchFamily="49" charset="0"/>
              </a:rPr>
              <a:t> UNMASK </a:t>
            </a:r>
            <a:r>
              <a:rPr lang="en-US" sz="1400">
                <a:solidFill>
                  <a:srgbClr val="0000FF"/>
                </a:solidFill>
                <a:latin typeface="Consolas" panose="020B0609020204030204" pitchFamily="49" charset="0"/>
              </a:rPr>
              <a:t>to</a:t>
            </a:r>
            <a:r>
              <a:rPr lang="en-US" sz="1400">
                <a:solidFill>
                  <a:srgbClr val="000000"/>
                </a:solidFill>
                <a:latin typeface="Consolas" panose="020B0609020204030204" pitchFamily="49" charset="0"/>
              </a:rPr>
              <a:t> DataOfficers</a:t>
            </a:r>
            <a:endPar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grpSp>
        <p:nvGrpSpPr>
          <p:cNvPr id="3" name="Group 2">
            <a:extLst>
              <a:ext uri="{FF2B5EF4-FFF2-40B4-BE49-F238E27FC236}">
                <a16:creationId xmlns:a16="http://schemas.microsoft.com/office/drawing/2014/main" id="{16327EF0-D364-4306-A6DD-6395B6178C6B}"/>
              </a:ext>
            </a:extLst>
          </p:cNvPr>
          <p:cNvGrpSpPr/>
          <p:nvPr/>
        </p:nvGrpSpPr>
        <p:grpSpPr>
          <a:xfrm>
            <a:off x="2012940" y="4260852"/>
            <a:ext cx="8093477" cy="1332399"/>
            <a:chOff x="3752555" y="4684902"/>
            <a:chExt cx="8093477" cy="1332399"/>
          </a:xfrm>
        </p:grpSpPr>
        <p:grpSp>
          <p:nvGrpSpPr>
            <p:cNvPr id="29" name="Group 28">
              <a:extLst>
                <a:ext uri="{FF2B5EF4-FFF2-40B4-BE49-F238E27FC236}">
                  <a16:creationId xmlns:a16="http://schemas.microsoft.com/office/drawing/2014/main" id="{B827B5A3-AB17-4416-8924-C768D2D2A5CA}"/>
                </a:ext>
              </a:extLst>
            </p:cNvPr>
            <p:cNvGrpSpPr/>
            <p:nvPr/>
          </p:nvGrpSpPr>
          <p:grpSpPr>
            <a:xfrm>
              <a:off x="4641645" y="4684902"/>
              <a:ext cx="6238736" cy="538914"/>
              <a:chOff x="4871768" y="5068347"/>
              <a:chExt cx="5966866" cy="460125"/>
            </a:xfrm>
          </p:grpSpPr>
          <p:sp>
            <p:nvSpPr>
              <p:cNvPr id="31" name="TextBox 30">
                <a:extLst>
                  <a:ext uri="{FF2B5EF4-FFF2-40B4-BE49-F238E27FC236}">
                    <a16:creationId xmlns:a16="http://schemas.microsoft.com/office/drawing/2014/main" id="{0538F7A2-35B5-4D3D-8DAE-E73BED10C6C3}"/>
                  </a:ext>
                </a:extLst>
              </p:cNvPr>
              <p:cNvSpPr txBox="1"/>
              <p:nvPr/>
            </p:nvSpPr>
            <p:spPr>
              <a:xfrm>
                <a:off x="8802862" y="5068347"/>
                <a:ext cx="2035772" cy="46012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effectLst/>
                    <a:uLnTx/>
                    <a:uFillTx/>
                  </a:rPr>
                  <a:t>Role </a:t>
                </a:r>
                <a:r>
                  <a:rPr kumimoji="0" lang="en-US" sz="1800" b="0" i="0" u="none" strike="noStrike" kern="0" cap="none" spc="0" normalizeH="0" baseline="0" noProof="0" err="1">
                    <a:ln>
                      <a:noFill/>
                    </a:ln>
                    <a:effectLst/>
                    <a:uLnTx/>
                    <a:uFillTx/>
                  </a:rPr>
                  <a:t>DataOfficers</a:t>
                </a:r>
                <a:endParaRPr kumimoji="0" lang="en-US" sz="1800" b="0" i="0" u="none" strike="noStrike" kern="0" cap="none" spc="0" normalizeH="0" baseline="0" noProof="0">
                  <a:ln>
                    <a:noFill/>
                  </a:ln>
                  <a:effectLst/>
                  <a:uLnTx/>
                  <a:uFillTx/>
                </a:endParaRPr>
              </a:p>
            </p:txBody>
          </p:sp>
          <p:sp>
            <p:nvSpPr>
              <p:cNvPr id="38" name="TextBox 37">
                <a:extLst>
                  <a:ext uri="{FF2B5EF4-FFF2-40B4-BE49-F238E27FC236}">
                    <a16:creationId xmlns:a16="http://schemas.microsoft.com/office/drawing/2014/main" id="{80FBF976-D7A2-4492-8F62-B871E9C59632}"/>
                  </a:ext>
                </a:extLst>
              </p:cNvPr>
              <p:cNvSpPr txBox="1"/>
              <p:nvPr/>
            </p:nvSpPr>
            <p:spPr>
              <a:xfrm>
                <a:off x="4871768" y="5068347"/>
                <a:ext cx="2060302" cy="455964"/>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lang="en-GB" kern="0"/>
                  <a:t>Normal End Users</a:t>
                </a:r>
                <a:endParaRPr kumimoji="0" lang="en-US" b="0" i="0" u="none" strike="noStrike" kern="0" cap="none" spc="0" normalizeH="0" baseline="0" noProof="0">
                  <a:ln>
                    <a:noFill/>
                  </a:ln>
                  <a:effectLst/>
                  <a:uLnTx/>
                  <a:uFillTx/>
                </a:endParaRPr>
              </a:p>
            </p:txBody>
          </p:sp>
        </p:grpSp>
        <p:pic>
          <p:nvPicPr>
            <p:cNvPr id="39" name="Picture 38">
              <a:extLst>
                <a:ext uri="{FF2B5EF4-FFF2-40B4-BE49-F238E27FC236}">
                  <a16:creationId xmlns:a16="http://schemas.microsoft.com/office/drawing/2014/main" id="{94134CFA-3F40-48D3-A65F-D0890E2B48DA}"/>
                </a:ext>
              </a:extLst>
            </p:cNvPr>
            <p:cNvPicPr>
              <a:picLocks noChangeAspect="1"/>
            </p:cNvPicPr>
            <p:nvPr/>
          </p:nvPicPr>
          <p:blipFill>
            <a:blip r:embed="rId4"/>
            <a:stretch>
              <a:fillRect/>
            </a:stretch>
          </p:blipFill>
          <p:spPr>
            <a:xfrm>
              <a:off x="3752555" y="5141007"/>
              <a:ext cx="3811455"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extLst>
                <a:ext uri="{FF2B5EF4-FFF2-40B4-BE49-F238E27FC236}">
                  <a16:creationId xmlns:a16="http://schemas.microsoft.com/office/drawing/2014/main" id="{CDF9F046-E190-4A09-9609-1B19A5C548B1}"/>
                </a:ext>
              </a:extLst>
            </p:cNvPr>
            <p:cNvPicPr>
              <a:picLocks noChangeAspect="1"/>
            </p:cNvPicPr>
            <p:nvPr/>
          </p:nvPicPr>
          <p:blipFill>
            <a:blip r:embed="rId5"/>
            <a:stretch>
              <a:fillRect/>
            </a:stretch>
          </p:blipFill>
          <p:spPr>
            <a:xfrm>
              <a:off x="7714329" y="5141007"/>
              <a:ext cx="4131703"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9285D63-EEAD-4B34-891C-0896F650FC81}"/>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484624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2395547714"/>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2" dur="500"/>
                                        <p:tgtEl>
                                          <p:spTgt spid="13">
                                            <p:graphicEl>
                                              <a:dgm id="{D9CF18BD-C653-4760-9527-952FD3B60B7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5" dur="500"/>
                                        <p:tgtEl>
                                          <p:spTgt spid="13">
                                            <p:graphicEl>
                                              <a:dgm id="{4DAC5C6B-ABD2-42AD-9A72-4BFA439061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18" dur="500"/>
                                        <p:tgtEl>
                                          <p:spTgt spid="13">
                                            <p:graphicEl>
                                              <a:dgm id="{B2FD37B0-F01B-4D44-8CF8-218202E0D1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21" dur="500"/>
                                        <p:tgtEl>
                                          <p:spTgt spid="13">
                                            <p:graphicEl>
                                              <a:dgm id="{BE0BF8CC-38A1-4B01-9752-24691B06D1B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4" dur="500"/>
                                        <p:tgtEl>
                                          <p:spTgt spid="13">
                                            <p:graphicEl>
                                              <a:dgm id="{CB2CFD90-D3B6-4E12-8EDF-2099CE76871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9" dur="500"/>
                                        <p:tgtEl>
                                          <p:spTgt spid="13">
                                            <p:graphicEl>
                                              <a:dgm id="{D4B58DA4-2829-48E9-87D6-EF70B809CD8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4" dur="500"/>
                                        <p:tgtEl>
                                          <p:spTgt spid="13">
                                            <p:graphicEl>
                                              <a:dgm id="{52EA3B33-2EB4-405C-8052-10B3DD9273E2}"/>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7" dur="500"/>
                                        <p:tgtEl>
                                          <p:spTgt spid="13">
                                            <p:graphicEl>
                                              <a:dgm id="{F8953688-8D81-4BD0-A4E8-A4763BC5239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40" dur="500"/>
                                        <p:tgtEl>
                                          <p:spTgt spid="13">
                                            <p:graphicEl>
                                              <a:dgm id="{DC2579D0-3651-4E01-897D-55711A96252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43" dur="500"/>
                                        <p:tgtEl>
                                          <p:spTgt spid="13">
                                            <p:graphicEl>
                                              <a:dgm id="{3543A269-1329-409E-9909-058A6F634ED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6" dur="500"/>
                                        <p:tgtEl>
                                          <p:spTgt spid="13">
                                            <p:graphicEl>
                                              <a:dgm id="{48B40D64-EA99-4B20-B620-BDEEAA6834A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51" dur="500"/>
                                        <p:tgtEl>
                                          <p:spTgt spid="13">
                                            <p:graphicEl>
                                              <a:dgm id="{DDF7C214-567B-4CA0-8E05-C70120EBAA3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6" dur="500"/>
                                        <p:tgtEl>
                                          <p:spTgt spid="13">
                                            <p:graphicEl>
                                              <a:dgm id="{6BF1D37F-E363-4EDE-BB62-3D33AEE4F69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9" dur="500"/>
                                        <p:tgtEl>
                                          <p:spTgt spid="13">
                                            <p:graphicEl>
                                              <a:dgm id="{1E7FCD4B-245F-4841-A130-F437A082A43D}"/>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62" dur="500"/>
                                        <p:tgtEl>
                                          <p:spTgt spid="13">
                                            <p:graphicEl>
                                              <a:dgm id="{974A0F23-9B70-46E2-9BEA-A161DEEB3084}"/>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65" dur="500"/>
                                        <p:tgtEl>
                                          <p:spTgt spid="13">
                                            <p:graphicEl>
                                              <a:dgm id="{709DD593-B36D-4A82-9CA5-7EB0BF33F2CF}"/>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8" dur="500"/>
                                        <p:tgtEl>
                                          <p:spTgt spid="13">
                                            <p:graphicEl>
                                              <a:dgm id="{4834ED91-36CE-447C-B8D4-984AC947401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73" dur="500"/>
                                        <p:tgtEl>
                                          <p:spTgt spid="13">
                                            <p:graphicEl>
                                              <a:dgm id="{D79D0623-4A0F-4113-B221-A03DD8A63E74}"/>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8" dur="500"/>
                                        <p:tgtEl>
                                          <p:spTgt spid="13">
                                            <p:graphicEl>
                                              <a:dgm id="{61CF7BAE-8B04-48ED-A9AA-E2DD4896D227}"/>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81" dur="500"/>
                                        <p:tgtEl>
                                          <p:spTgt spid="13">
                                            <p:graphicEl>
                                              <a:dgm id="{FBE3BF6D-9FF1-4FDA-B10E-0EDE52641AD6}"/>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84" dur="500"/>
                                        <p:tgtEl>
                                          <p:spTgt spid="13">
                                            <p:graphicEl>
                                              <a:dgm id="{01335C1C-DE3D-4466-A6DE-1B995F7663B6}"/>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87" dur="500"/>
                                        <p:tgtEl>
                                          <p:spTgt spid="13">
                                            <p:graphicEl>
                                              <a:dgm id="{F2AE6278-65FD-49DF-B70A-DC2E6C36130D}"/>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90" dur="500"/>
                                        <p:tgtEl>
                                          <p:spTgt spid="13">
                                            <p:graphicEl>
                                              <a:dgm id="{218B202C-0784-44AF-AD9E-F0018E1A94B0}"/>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95" dur="500"/>
                                        <p:tgtEl>
                                          <p:spTgt spid="13">
                                            <p:graphicEl>
                                              <a:dgm id="{D8AA9A4F-D53B-4C45-8D15-EEE1642F0DBC}"/>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100" dur="500"/>
                                        <p:tgtEl>
                                          <p:spTgt spid="13">
                                            <p:graphicEl>
                                              <a:dgm id="{DC12CFBB-7A5D-422A-8058-0FEECFD65D69}"/>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103" dur="500"/>
                                        <p:tgtEl>
                                          <p:spTgt spid="13">
                                            <p:graphicEl>
                                              <a:dgm id="{F1CBD4BE-969B-4486-A695-DC1D5CAB272D}"/>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106" dur="500"/>
                                        <p:tgtEl>
                                          <p:spTgt spid="13">
                                            <p:graphicEl>
                                              <a:dgm id="{6278E80A-BCFC-4189-AE7B-1691FB8AE80D}"/>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109" dur="500"/>
                                        <p:tgtEl>
                                          <p:spTgt spid="13">
                                            <p:graphicEl>
                                              <a:dgm id="{01F13611-824C-446F-B499-F967151974B1}"/>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112" dur="500"/>
                                        <p:tgtEl>
                                          <p:spTgt spid="13">
                                            <p:graphicEl>
                                              <a:dgm id="{EF110A13-FCBC-47DD-AE79-EC993998E6B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17" dur="500"/>
                                        <p:tgtEl>
                                          <p:spTgt spid="13">
                                            <p:graphicEl>
                                              <a:dgm id="{A5BE71DF-C37C-4F2A-9734-B1D1F8575720}"/>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22" dur="500"/>
                                        <p:tgtEl>
                                          <p:spTgt spid="13">
                                            <p:graphicEl>
                                              <a:dgm id="{240E7FBE-C865-407A-AADD-6DA049BA2859}"/>
                                            </p:graphic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25" dur="500"/>
                                        <p:tgtEl>
                                          <p:spTgt spid="13">
                                            <p:graphicEl>
                                              <a:dgm id="{30D44984-3A2C-4CAC-8D87-F097FA251E44}"/>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28" dur="500"/>
                                        <p:tgtEl>
                                          <p:spTgt spid="13">
                                            <p:graphicEl>
                                              <a:dgm id="{60FAF9D9-DA8C-40BC-B90A-6768F9FD68EA}"/>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31" dur="500"/>
                                        <p:tgtEl>
                                          <p:spTgt spid="13">
                                            <p:graphicEl>
                                              <a:dgm id="{5293DF7D-452E-4C56-9B51-32317CFB04DC}"/>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34" dur="500"/>
                                        <p:tgtEl>
                                          <p:spTgt spid="13">
                                            <p:graphicEl>
                                              <a:dgm id="{56ADB5EA-A5C5-4B6F-9257-5AF5D80E59F4}"/>
                                            </p:graphic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39" dur="500"/>
                                        <p:tgtEl>
                                          <p:spTgt spid="13">
                                            <p:graphicEl>
                                              <a:dgm id="{CC69FFE9-758C-4AFE-941C-838434F0E077}"/>
                                            </p:graphic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44" dur="500"/>
                                        <p:tgtEl>
                                          <p:spTgt spid="13">
                                            <p:graphicEl>
                                              <a:dgm id="{98238378-CA86-4555-809D-878D4E51DCB8}"/>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47" dur="500"/>
                                        <p:tgtEl>
                                          <p:spTgt spid="13">
                                            <p:graphicEl>
                                              <a:dgm id="{29A3FFDF-C4FF-4AC7-9D1E-B26B2FAE95CD}"/>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50" dur="500"/>
                                        <p:tgtEl>
                                          <p:spTgt spid="13">
                                            <p:graphicEl>
                                              <a:dgm id="{A8F7AE89-82D0-4DDD-BB3E-5919A1B97A5D}"/>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53" dur="500"/>
                                        <p:tgtEl>
                                          <p:spTgt spid="13">
                                            <p:graphicEl>
                                              <a:dgm id="{035B2F06-DF58-456F-94CB-BC9DABC7BB1D}"/>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56" dur="500"/>
                                        <p:tgtEl>
                                          <p:spTgt spid="13">
                                            <p:graphicEl>
                                              <a:dgm id="{32C68120-95FE-49F6-8FA0-955148FEE4FE}"/>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61" dur="500"/>
                                        <p:tgtEl>
                                          <p:spTgt spid="13">
                                            <p:graphicEl>
                                              <a:dgm id="{93115257-A1D5-41DB-A1B2-B11B956D6557}"/>
                                            </p:graphic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66" dur="500"/>
                                        <p:tgtEl>
                                          <p:spTgt spid="13">
                                            <p:graphicEl>
                                              <a:dgm id="{465A2C4C-7E90-452A-B14B-B7C332F3AFEF}"/>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69" dur="500"/>
                                        <p:tgtEl>
                                          <p:spTgt spid="13">
                                            <p:graphicEl>
                                              <a:dgm id="{BD564CF5-EA25-4734-86C1-A853C820E9B3}"/>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72" dur="500"/>
                                        <p:tgtEl>
                                          <p:spTgt spid="13">
                                            <p:graphicEl>
                                              <a:dgm id="{AF7FEEB2-6A00-45C3-A9E2-F6D08E8A6ECB}"/>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75" dur="500"/>
                                        <p:tgtEl>
                                          <p:spTgt spid="13">
                                            <p:graphicEl>
                                              <a:dgm id="{D3D1E2CE-EBF0-441F-A5A4-94CA49DAFDC1}"/>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78" dur="500"/>
                                        <p:tgtEl>
                                          <p:spTgt spid="13">
                                            <p:graphicEl>
                                              <a:dgm id="{B1F37C2F-7445-4AC7-8D86-7A5E29D7B54F}"/>
                                            </p:graphic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83" dur="500"/>
                                        <p:tgtEl>
                                          <p:spTgt spid="13">
                                            <p:graphicEl>
                                              <a:dgm id="{917ACB6D-1602-4108-9B15-A94A065E8FDD}"/>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88" dur="500"/>
                                        <p:tgtEl>
                                          <p:spTgt spid="13">
                                            <p:graphicEl>
                                              <a:dgm id="{A4293CF1-5934-49DC-8F59-D580A9F73673}"/>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91" dur="500"/>
                                        <p:tgtEl>
                                          <p:spTgt spid="13">
                                            <p:graphicEl>
                                              <a:dgm id="{86B023C2-AD15-466D-8B5A-5B82C13F80E0}"/>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94" dur="500"/>
                                        <p:tgtEl>
                                          <p:spTgt spid="13">
                                            <p:graphicEl>
                                              <a:dgm id="{682834C6-6C60-4716-A538-CEB0B38E6892}"/>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97" dur="500"/>
                                        <p:tgtEl>
                                          <p:spTgt spid="13">
                                            <p:graphicEl>
                                              <a:dgm id="{6BAD957E-D896-4E33-8FED-B66CEEDE7C52}"/>
                                            </p:graphicEl>
                                          </p:spTgt>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200" dur="500"/>
                                        <p:tgtEl>
                                          <p:spTgt spid="13">
                                            <p:graphicEl>
                                              <a:dgm id="{53648BC2-65C6-4B8F-8795-28344210DDDB}"/>
                                            </p:graphic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205" dur="500"/>
                                        <p:tgtEl>
                                          <p:spTgt spid="13">
                                            <p:graphicEl>
                                              <a:dgm id="{89365B68-B858-46BA-B1FA-B43AB669D9ED}"/>
                                            </p:graphic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210" dur="500"/>
                                        <p:tgtEl>
                                          <p:spTgt spid="13">
                                            <p:graphicEl>
                                              <a:dgm id="{F63FF71E-CAA4-4EDB-ACC7-4DB83BE222AD}"/>
                                            </p:graphicEl>
                                          </p:spTgt>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213" dur="500"/>
                                        <p:tgtEl>
                                          <p:spTgt spid="13">
                                            <p:graphicEl>
                                              <a:dgm id="{CF9632A1-6FEE-4FD2-8E8E-CB0E31403F6E}"/>
                                            </p:graphicEl>
                                          </p:spTgt>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216" dur="500"/>
                                        <p:tgtEl>
                                          <p:spTgt spid="13">
                                            <p:graphicEl>
                                              <a:dgm id="{9D1ED963-B587-4871-811A-E95983AC81B1}"/>
                                            </p:graphicEl>
                                          </p:spTgt>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219" dur="500"/>
                                        <p:tgtEl>
                                          <p:spTgt spid="13">
                                            <p:graphicEl>
                                              <a:dgm id="{84F9DAB1-3180-4BAC-998C-62D3D6D03BC0}"/>
                                            </p:graphicEl>
                                          </p:spTgt>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222" dur="500"/>
                                        <p:tgtEl>
                                          <p:spTgt spid="13">
                                            <p:graphicEl>
                                              <a:dgm id="{869FEED5-CD70-49E8-BF51-B4E248BBFFF7}"/>
                                            </p:graphic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227" dur="500"/>
                                        <p:tgtEl>
                                          <p:spTgt spid="13">
                                            <p:graphicEl>
                                              <a:dgm id="{6FF275F1-277A-438B-8903-8476A0F866C5}"/>
                                            </p:graphic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3">
                                            <p:graphicEl>
                                              <a:dgm id="{388D49CD-3D4D-4D23-9C93-D56D9124E52F}"/>
                                            </p:graphicEl>
                                          </p:spTgt>
                                        </p:tgtEl>
                                        <p:attrNameLst>
                                          <p:attrName>style.visibility</p:attrName>
                                        </p:attrNameLst>
                                      </p:cBhvr>
                                      <p:to>
                                        <p:strVal val="visible"/>
                                      </p:to>
                                    </p:set>
                                    <p:animEffect transition="in" filter="fade">
                                      <p:cBhvr>
                                        <p:cTn id="232" dur="500"/>
                                        <p:tgtEl>
                                          <p:spTgt spid="13">
                                            <p:graphicEl>
                                              <a:dgm id="{388D49CD-3D4D-4D23-9C93-D56D9124E52F}"/>
                                            </p:graphicEl>
                                          </p:spTgt>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3">
                                            <p:graphicEl>
                                              <a:dgm id="{1F18A03D-AA99-41B7-8668-1EEC2729992D}"/>
                                            </p:graphicEl>
                                          </p:spTgt>
                                        </p:tgtEl>
                                        <p:attrNameLst>
                                          <p:attrName>style.visibility</p:attrName>
                                        </p:attrNameLst>
                                      </p:cBhvr>
                                      <p:to>
                                        <p:strVal val="visible"/>
                                      </p:to>
                                    </p:set>
                                    <p:animEffect transition="in" filter="fade">
                                      <p:cBhvr>
                                        <p:cTn id="235" dur="500"/>
                                        <p:tgtEl>
                                          <p:spTgt spid="13">
                                            <p:graphicEl>
                                              <a:dgm id="{1F18A03D-AA99-41B7-8668-1EEC2729992D}"/>
                                            </p:graphicEl>
                                          </p:spTgt>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3">
                                            <p:graphicEl>
                                              <a:dgm id="{ED122016-346A-4E21-BB1E-6578158388C2}"/>
                                            </p:graphicEl>
                                          </p:spTgt>
                                        </p:tgtEl>
                                        <p:attrNameLst>
                                          <p:attrName>style.visibility</p:attrName>
                                        </p:attrNameLst>
                                      </p:cBhvr>
                                      <p:to>
                                        <p:strVal val="visible"/>
                                      </p:to>
                                    </p:set>
                                    <p:animEffect transition="in" filter="fade">
                                      <p:cBhvr>
                                        <p:cTn id="238" dur="500"/>
                                        <p:tgtEl>
                                          <p:spTgt spid="13">
                                            <p:graphicEl>
                                              <a:dgm id="{ED122016-346A-4E21-BB1E-6578158388C2}"/>
                                            </p:graphicEl>
                                          </p:spTgt>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
                                            <p:graphicEl>
                                              <a:dgm id="{16203D30-9D37-44E9-84D1-8036E4A3611E}"/>
                                            </p:graphicEl>
                                          </p:spTgt>
                                        </p:tgtEl>
                                        <p:attrNameLst>
                                          <p:attrName>style.visibility</p:attrName>
                                        </p:attrNameLst>
                                      </p:cBhvr>
                                      <p:to>
                                        <p:strVal val="visible"/>
                                      </p:to>
                                    </p:set>
                                    <p:animEffect transition="in" filter="fade">
                                      <p:cBhvr>
                                        <p:cTn id="241" dur="500"/>
                                        <p:tgtEl>
                                          <p:spTgt spid="13">
                                            <p:graphicEl>
                                              <a:dgm id="{16203D30-9D37-44E9-84D1-8036E4A3611E}"/>
                                            </p:graphicEl>
                                          </p:spTgt>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3">
                                            <p:graphicEl>
                                              <a:dgm id="{8BBF8143-4B08-48AE-96A3-DEB2DB7FE187}"/>
                                            </p:graphicEl>
                                          </p:spTgt>
                                        </p:tgtEl>
                                        <p:attrNameLst>
                                          <p:attrName>style.visibility</p:attrName>
                                        </p:attrNameLst>
                                      </p:cBhvr>
                                      <p:to>
                                        <p:strVal val="visible"/>
                                      </p:to>
                                    </p:set>
                                    <p:animEffect transition="in" filter="fade">
                                      <p:cBhvr>
                                        <p:cTn id="244" dur="500"/>
                                        <p:tgtEl>
                                          <p:spTgt spid="13">
                                            <p:graphicEl>
                                              <a:dgm id="{8BBF8143-4B08-48AE-96A3-DEB2DB7FE187}"/>
                                            </p:graphic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3">
                                            <p:graphicEl>
                                              <a:dgm id="{7C1D39EE-D781-444F-BDB9-1A98DFC8F811}"/>
                                            </p:graphicEl>
                                          </p:spTgt>
                                        </p:tgtEl>
                                        <p:attrNameLst>
                                          <p:attrName>style.visibility</p:attrName>
                                        </p:attrNameLst>
                                      </p:cBhvr>
                                      <p:to>
                                        <p:strVal val="visible"/>
                                      </p:to>
                                    </p:set>
                                    <p:animEffect transition="in" filter="fade">
                                      <p:cBhvr>
                                        <p:cTn id="249" dur="500"/>
                                        <p:tgtEl>
                                          <p:spTgt spid="13">
                                            <p:graphicEl>
                                              <a:dgm id="{7C1D39EE-D781-444F-BDB9-1A98DFC8F8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4124206"/>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Audit of Microsoft Operations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sys.event_log</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classification and Microsoft Defender</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4"/>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extLst>
    <p:ext uri="{6950BFC3-D8DA-4A85-94F7-54DA5524770B}">
      <p188:commentRel xmlns:p188="http://schemas.microsoft.com/office/powerpoint/2018/8/main" r:id="rId3"/>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455681"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Data Classification and Azure Defender</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FCED24-B0D9-4AC1-BD9D-9E2B01993C0A}"/>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1948120"/>
            <a:ext cx="9144000"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aka.ms/exercise2</a:t>
            </a:r>
            <a:br>
              <a:rPr lang="en-US" sz="4400">
                <a:solidFill>
                  <a:schemeClr val="accent2"/>
                </a:solidFill>
              </a:rPr>
            </a:br>
            <a:r>
              <a:rPr lang="en-US" sz="4400">
                <a:solidFill>
                  <a:schemeClr val="tx1"/>
                </a:solidFill>
              </a:rPr>
              <a:t>Units 3, 4, 5, 8</a:t>
            </a:r>
            <a:br>
              <a:rPr lang="en-US" sz="4400">
                <a:solidFill>
                  <a:schemeClr val="tx1"/>
                </a:solidFill>
              </a:rPr>
            </a:br>
            <a:r>
              <a:rPr lang="en-US" sz="4400">
                <a:solidFill>
                  <a:schemeClr val="tx1"/>
                </a:solidFill>
              </a:rPr>
              <a:t>Bonus: 9</a:t>
            </a:r>
            <a:endParaRPr lang="en-US" sz="4400" spc="0">
              <a:solidFill>
                <a:schemeClr val="tx1"/>
              </a:solidFill>
            </a:endParaRPr>
          </a:p>
        </p:txBody>
      </p:sp>
    </p:spTree>
    <p:extLst>
      <p:ext uri="{BB962C8B-B14F-4D97-AF65-F5344CB8AC3E}">
        <p14:creationId xmlns:p14="http://schemas.microsoft.com/office/powerpoint/2010/main" val="5091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Microsoft Defender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How can you manage who has access to view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You can't. Only the server admin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You can GRANT or REVOKE the UNMASK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capability with T-SQL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Anyone who can query masked data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You can use the ADD MASKED WITH T-SQL to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When doing equality comparisons on encrypted data with Always Encrypted, which operators are currently supported in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JOIN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GROUP BY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DISTINCT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4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T-SQL for auditing is not supported in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URL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EXTERNAL MONITOR</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FILE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of the following are ways that you can monitor security-related events for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Azure SQL Auditing</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DMVs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Azure Metrics and Alerts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968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58149109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Capabilities</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588263" y="1125174"/>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870GB Memory, and 16TB storage</a:t>
            </a:r>
          </a:p>
          <a:p>
            <a:pPr marL="466725" lvl="1" indent="-238125" defTabSz="932563">
              <a:buClr>
                <a:schemeClr val="accent1"/>
              </a:buClr>
              <a:buSzPct val="100000"/>
              <a:buFont typeface="Arial" panose="020B0604020202020204" pitchFamily="34" charset="0"/>
              <a:buChar char="•"/>
            </a:pPr>
            <a:r>
              <a:rPr lang="en-US" sz="1600"/>
              <a:t>Hardware generation choices</a:t>
            </a:r>
          </a:p>
          <a:p>
            <a:pPr marL="466725" lvl="1" indent="-238125" defTabSz="932563">
              <a:buClr>
                <a:schemeClr val="accent1"/>
              </a:buClr>
              <a:buSzPct val="100000"/>
              <a:buFont typeface="Arial" panose="020B0604020202020204" pitchFamily="34" charset="0"/>
              <a:buChar char="•"/>
            </a:pPr>
            <a:endParaRPr lang="en-US" sz="1600"/>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pPr marL="466725" lvl="1" indent="-238125" defTabSz="932563">
              <a:spcAft>
                <a:spcPts val="600"/>
              </a:spcAft>
              <a:buClr>
                <a:schemeClr val="accent1"/>
              </a:buClr>
              <a:buSzPct val="100000"/>
              <a:buFont typeface="Arial" panose="020B0604020202020204" pitchFamily="34" charset="0"/>
              <a:buChar char="•"/>
            </a:pPr>
            <a:endParaRPr lang="en-US" sz="1600"/>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endParaRPr lang="en-US" sz="2000"/>
          </a:p>
          <a:p>
            <a:r>
              <a:rPr lang="en-US" sz="2000"/>
              <a:t>SQL Server performance enhancements</a:t>
            </a:r>
          </a:p>
          <a:p>
            <a:pPr marL="466725" lvl="1" indent="-238125" defTabSz="932563">
              <a:buClr>
                <a:schemeClr val="accent1"/>
              </a:buClr>
              <a:buSzPct val="100000"/>
              <a:buFont typeface="Arial" panose="020B0604020202020204" pitchFamily="34" charset="0"/>
              <a:buChar char="•"/>
            </a:pPr>
            <a:r>
              <a:rPr lang="en-US" sz="1600"/>
              <a:t>Most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aligned</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6" end="26"/>
                                            </p:txEl>
                                          </p:spTgt>
                                        </p:tgtEl>
                                        <p:attrNameLst>
                                          <p:attrName>style.visibility</p:attrName>
                                        </p:attrNameLst>
                                      </p:cBhvr>
                                      <p:to>
                                        <p:strVal val="visible"/>
                                      </p:to>
                                    </p:set>
                                    <p:animEffect transition="in" filter="fade">
                                      <p:cBhvr>
                                        <p:cTn id="57" dur="500"/>
                                        <p:tgtEl>
                                          <p:spTgt spid="3">
                                            <p:txEl>
                                              <p:pRg st="26" end="2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7" end="27"/>
                                            </p:txEl>
                                          </p:spTgt>
                                        </p:tgtEl>
                                        <p:attrNameLst>
                                          <p:attrName>style.visibility</p:attrName>
                                        </p:attrNameLst>
                                      </p:cBhvr>
                                      <p:to>
                                        <p:strVal val="visible"/>
                                      </p:to>
                                    </p:set>
                                    <p:animEffect transition="in" filter="fade">
                                      <p:cBhvr>
                                        <p:cTn id="60" dur="500"/>
                                        <p:tgtEl>
                                          <p:spTgt spid="3">
                                            <p:txEl>
                                              <p:pRg st="27" end="2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animEffect transition="in" filter="fade">
                                      <p:cBhvr>
                                        <p:cTn id="63"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endParaRPr lang="en-US" sz="1600">
              <a:solidFill>
                <a:schemeClr val="accent1"/>
              </a:solidFill>
              <a:latin typeface="+mj-lt"/>
              <a:cs typeface="Segoe UI Semibold"/>
            </a:endParaRP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Always kept on local SSD drives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For DB, # files scales with vCores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You get 12 files with MI (today)</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MIXED_PAGE_ALLOCATION IS OFF</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AUTOGROW_ALL_FILES is ON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Tempdb Metadata Optimization not supported (today)</a:t>
            </a:r>
            <a:endParaRPr lang="en-US" sz="1200">
              <a:solidFill>
                <a:schemeClr val="tx1"/>
              </a:solidFill>
              <a:cs typeface="Segoe UI"/>
            </a:endParaRP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 for MI GP</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sp_configure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Defaults may change for MI</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9659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tempdb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Server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8B92086-D676-4B2C-9F35-30E1DAE43E45}"/>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10347" y="1486118"/>
            <a:ext cx="4743610" cy="4124206"/>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SQL Insights (Public Preview)</a:t>
            </a:r>
            <a:r>
              <a:rPr lang="en-US" sz="2000" baseline="30000">
                <a:solidFill>
                  <a:schemeClr val="accent1"/>
                </a:solidFill>
              </a:rPr>
              <a:t>NEW</a:t>
            </a:r>
            <a:endParaRPr lang="en-US" baseline="30000">
              <a:solidFill>
                <a:schemeClr val="accent1"/>
              </a:solidFill>
            </a:endParaRP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Box 4">
            <a:extLst>
              <a:ext uri="{FF2B5EF4-FFF2-40B4-BE49-F238E27FC236}">
                <a16:creationId xmlns:a16="http://schemas.microsoft.com/office/drawing/2014/main" id="{0E72354D-60A1-49BE-9E5D-5A8F09328CF9}"/>
              </a:ext>
            </a:extLst>
          </p:cNvPr>
          <p:cNvSpPr txBox="1"/>
          <p:nvPr/>
        </p:nvSpPr>
        <p:spPr>
          <a:xfrm>
            <a:off x="781156" y="5871898"/>
            <a:ext cx="426501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*Set capture policy to NONE to disable for Azure SQL Database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a:t>sys.server_resource_stats</a:t>
            </a:r>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a:t>sys.dm_db_resource_stats</a:t>
            </a:r>
          </a:p>
          <a:p>
            <a:pPr marL="171450" indent="-171450">
              <a:buClr>
                <a:schemeClr val="accent1"/>
              </a:buClr>
              <a:buFont typeface="Arial" panose="020B0604020202020204" pitchFamily="34" charset="0"/>
              <a:buChar char="•"/>
            </a:pPr>
            <a:r>
              <a:rPr lang="en-US" sz="1200"/>
              <a:t>sys.elastic_pool_resource_stats</a:t>
            </a:r>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3"/>
            <a:ext cx="4908159" cy="15727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sys.dm_os_performance_counters</a:t>
            </a:r>
          </a:p>
          <a:p>
            <a:pPr marL="171450" lvl="1" indent="-171450">
              <a:buClr>
                <a:schemeClr val="accent1"/>
              </a:buClr>
              <a:buFont typeface="Arial" panose="020B0604020202020204" pitchFamily="34" charset="0"/>
              <a:buChar char="•"/>
            </a:pPr>
            <a:r>
              <a:rPr lang="en-US" sz="1200">
                <a:solidFill>
                  <a:schemeClr val="tx1"/>
                </a:solidFill>
              </a:rPr>
              <a:t>sys.dm_instance_resource_governance</a:t>
            </a:r>
          </a:p>
          <a:p>
            <a:pPr marL="171450" lvl="1" indent="-171450">
              <a:buClr>
                <a:schemeClr val="accent1"/>
              </a:buClr>
              <a:buFont typeface="Arial" panose="020B0604020202020204" pitchFamily="34" charset="0"/>
              <a:buChar char="•"/>
            </a:pPr>
            <a:r>
              <a:rPr lang="en-US" sz="1200">
                <a:solidFill>
                  <a:schemeClr val="tx1"/>
                </a:solidFill>
              </a:rPr>
              <a:t>sys.dm_user_db_resource_governance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3"/>
            <a:ext cx="4908159" cy="15286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a:solidFill>
                  <a:schemeClr val="tx1"/>
                </a:solidFill>
              </a:rPr>
              <a:t>sys.dm_user_db_resource_governance_internal*</a:t>
            </a:r>
          </a:p>
          <a:p>
            <a:pPr marL="171450" lvl="1" indent="-171450">
              <a:buClr>
                <a:schemeClr val="accent1"/>
              </a:buClr>
              <a:buFont typeface="Arial" panose="020B0604020202020204" pitchFamily="34" charset="0"/>
              <a:buChar char="•"/>
            </a:pPr>
            <a:r>
              <a:rPr lang="en-US" sz="1200">
                <a:solidFill>
                  <a:schemeClr val="tx1"/>
                </a:solidFill>
              </a:rPr>
              <a:t>sys.dm_resource_governor_resource_pools_history_ex</a:t>
            </a:r>
          </a:p>
          <a:p>
            <a:pPr marL="171450" lvl="1" indent="-171450">
              <a:buClr>
                <a:schemeClr val="accent1"/>
              </a:buClr>
              <a:buFont typeface="Arial" panose="020B0604020202020204" pitchFamily="34" charset="0"/>
              <a:buChar char="•"/>
            </a:pPr>
            <a:r>
              <a:rPr lang="en-US" sz="1200">
                <a:solidFill>
                  <a:schemeClr val="tx1"/>
                </a:solidFill>
              </a:rPr>
              <a:t>sys.dm_resource_governor_workload_groups_history_ex</a:t>
            </a: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3391B2DD-43E3-4C1A-A38A-905B98B3434C}"/>
              </a:ext>
            </a:extLst>
          </p:cNvPr>
          <p:cNvSpPr txBox="1"/>
          <p:nvPr/>
        </p:nvSpPr>
        <p:spPr>
          <a:xfrm>
            <a:off x="8216910" y="5524518"/>
            <a:ext cx="322723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 </a:t>
            </a:r>
            <a:r>
              <a:rPr lang="en-US" sz="1200">
                <a:gradFill>
                  <a:gsLst>
                    <a:gs pos="2917">
                      <a:schemeClr val="tx1"/>
                    </a:gs>
                    <a:gs pos="30000">
                      <a:schemeClr val="tx1"/>
                    </a:gs>
                  </a:gsLst>
                  <a:lin ang="5400000" scaled="0"/>
                </a:gradFill>
              </a:rPr>
              <a:t>Managed Instance only and not documented</a:t>
            </a:r>
          </a:p>
        </p:txBody>
      </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ring_buffer,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586740" y="265244"/>
            <a:ext cx="11018520"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a:latin typeface="Calibri" panose="020F0502020204030204"/>
              </a:rPr>
              <a:t>dm_exec_requests,</a:t>
            </a:r>
          </a:p>
          <a:p>
            <a:pPr lvl="0" defTabSz="914377">
              <a:defRPr/>
            </a:pPr>
            <a:r>
              <a:rPr lang="en-US" sz="1400">
                <a:latin typeface="Calibri" panose="020F0502020204030204"/>
              </a:rPr>
              <a:t>SOS_SCHEDULER_YIELD waits,</a:t>
            </a:r>
          </a:p>
          <a:p>
            <a:pPr lvl="0" defTabSz="914377">
              <a:defRPr/>
            </a:pPr>
            <a:r>
              <a:rPr lang="en-US" sz="1400">
                <a:latin typeface="Calibri" panose="020F0502020204030204"/>
              </a:rPr>
              <a:t>dm_exec_query_stats,</a:t>
            </a:r>
          </a:p>
          <a:p>
            <a:pPr lvl="0" defTabSz="914377">
              <a:defRPr/>
            </a:pPr>
            <a:r>
              <a:rPr lang="en-US" sz="1400">
                <a:latin typeface="Calibri" panose="020F0502020204030204"/>
              </a:rPr>
              <a:t>dm_exec_procedure_stats</a:t>
            </a: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a:solidFill>
                  <a:schemeClr val="accent1"/>
                </a:solidFill>
                <a:latin typeface="Calibri" panose="020F0502020204030204"/>
              </a:rPr>
              <a:t>sys.dm_os_wait_stats , </a:t>
            </a:r>
          </a:p>
          <a:p>
            <a:pPr lvl="0" defTabSz="914377">
              <a:defRPr/>
            </a:pPr>
            <a:r>
              <a:rPr lang="en-US" sz="1400">
                <a:solidFill>
                  <a:schemeClr val="accent1"/>
                </a:solidFill>
                <a:latin typeface="Calibri" panose="020F0502020204030204"/>
              </a:rPr>
              <a:t>sys.dm_exec_requests,</a:t>
            </a:r>
          </a:p>
          <a:p>
            <a:pPr lvl="0" defTabSz="914377">
              <a:defRPr/>
            </a:pPr>
            <a:r>
              <a:rPr lang="en-US" sz="1400">
                <a:solidFill>
                  <a:schemeClr val="accent1"/>
                </a:solidFill>
                <a:latin typeface="Calibri" panose="020F0502020204030204"/>
              </a:rPr>
              <a:t>sys.dm_os_waiting_tasks,</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247426" y="1045347"/>
            <a:ext cx="5159507" cy="1384995"/>
            <a:chOff x="257586" y="853656"/>
            <a:chExt cx="5159507" cy="1384995"/>
          </a:xfrm>
        </p:grpSpPr>
        <p:sp>
          <p:nvSpPr>
            <p:cNvPr id="9" name="Rectangle 8">
              <a:extLst>
                <a:ext uri="{FF2B5EF4-FFF2-40B4-BE49-F238E27FC236}">
                  <a16:creationId xmlns:a16="http://schemas.microsoft.com/office/drawing/2014/main" id="{F1AC2C94-83C5-EA48-A7EE-43A3FA91E815}"/>
                </a:ext>
              </a:extLst>
            </p:cNvPr>
            <p:cNvSpPr/>
            <p:nvPr/>
          </p:nvSpPr>
          <p:spPr>
            <a:xfrm>
              <a:off x="257586" y="853656"/>
              <a:ext cx="3147005" cy="1384995"/>
            </a:xfrm>
            <a:prstGeom prst="rect">
              <a:avLst/>
            </a:prstGeom>
          </p:spPr>
          <p:txBody>
            <a:bodyPr wrap="square">
              <a:spAutoFit/>
            </a:bodyPr>
            <a:lstStyle/>
            <a:p>
              <a:pPr lvl="0" defTabSz="914377">
                <a:defRPr/>
              </a:pPr>
              <a:r>
                <a:rPr lang="en-US" sz="1400">
                  <a:solidFill>
                    <a:schemeClr val="bg2">
                      <a:lumMod val="50000"/>
                    </a:schemeClr>
                  </a:solidFill>
                  <a:latin typeface="Calibri" panose="020F0502020204030204"/>
                </a:rPr>
                <a:t>sys.dm_db_resource_stats,</a:t>
              </a:r>
            </a:p>
            <a:p>
              <a:pPr lvl="0" defTabSz="914377">
                <a:defRPr/>
              </a:pPr>
              <a:r>
                <a:rPr lang="en-US" sz="1400">
                  <a:solidFill>
                    <a:schemeClr val="bg2">
                      <a:lumMod val="50000"/>
                    </a:schemeClr>
                  </a:solidFill>
                  <a:latin typeface="Calibri" panose="020F0502020204030204"/>
                </a:rPr>
                <a:t>sys.server_resource_stats,  </a:t>
              </a:r>
            </a:p>
            <a:p>
              <a:pPr lvl="0" defTabSz="914377">
                <a:defRPr/>
              </a:pPr>
              <a:r>
                <a:rPr lang="en-US" sz="1400">
                  <a:solidFill>
                    <a:schemeClr val="bg2">
                      <a:lumMod val="50000"/>
                    </a:schemeClr>
                  </a:solidFill>
                  <a:latin typeface="Calibri" panose="020F0502020204030204"/>
                </a:rPr>
                <a:t>Portal/Powershell/Alerts,</a:t>
              </a:r>
            </a:p>
            <a:p>
              <a:pPr lvl="0" defTabSz="914377">
                <a:defRPr/>
              </a:pPr>
              <a:r>
                <a:rPr lang="en-US" sz="1400">
                  <a:solidFill>
                    <a:schemeClr val="bg2">
                      <a:lumMod val="50000"/>
                    </a:schemeClr>
                  </a:solidFill>
                  <a:latin typeface="Calibri" panose="020F0502020204030204"/>
                </a:rPr>
                <a:t>sys.dm_user_db_resource_governance,</a:t>
              </a:r>
            </a:p>
            <a:p>
              <a:pPr lvl="0" defTabSz="914377">
                <a:defRPr/>
              </a:pPr>
              <a:r>
                <a:rPr lang="en-US" sz="1400">
                  <a:solidFill>
                    <a:schemeClr val="bg2">
                      <a:lumMod val="50000"/>
                    </a:schemeClr>
                  </a:solidFill>
                  <a:latin typeface="Calibri" panose="020F0502020204030204"/>
                </a:rPr>
                <a:t>sys.dm_instance_resource_governance </a:t>
              </a:r>
            </a:p>
            <a:p>
              <a:pPr lvl="0" defTabSz="914377">
                <a:defRPr/>
              </a:pPr>
              <a:endParaRPr lang="en-US" sz="1400">
                <a:solidFill>
                  <a:schemeClr val="bg2">
                    <a:lumMod val="50000"/>
                  </a:schemeClr>
                </a:solidFill>
                <a:latin typeface="Calibri" panose="020F0502020204030204"/>
              </a:endParaRP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Tran log</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Network</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167088707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Log Governance</a:t>
            </a:r>
            <a:endParaRPr lang="en-US" sz="4400" spc="0">
              <a:solidFill>
                <a:schemeClr val="accent2"/>
              </a:solidFill>
            </a:endParaRPr>
          </a:p>
        </p:txBody>
      </p:sp>
    </p:spTree>
    <p:extLst>
      <p:ext uri="{BB962C8B-B14F-4D97-AF65-F5344CB8AC3E}">
        <p14:creationId xmlns:p14="http://schemas.microsoft.com/office/powerpoint/2010/main" val="1067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9944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a:p>
            <a:pPr marL="233363" indent="-233363" defTabSz="932472" fontAlgn="base">
              <a:spcBef>
                <a:spcPct val="0"/>
              </a:spcBef>
              <a:spcAft>
                <a:spcPct val="0"/>
              </a:spcAft>
              <a:buClr>
                <a:schemeClr val="accent1"/>
              </a:buClr>
              <a:buFont typeface="Arial" panose="020B0604020202020204" pitchFamily="34" charset="0"/>
              <a:buChar char="•"/>
              <a:defRPr/>
            </a:pPr>
            <a:r>
              <a:rPr lang="en-US" sz="1600">
                <a:solidFill>
                  <a:schemeClr val="tx1"/>
                </a:solidFill>
                <a:cs typeface="Segoe UI"/>
              </a:rPr>
              <a:t>Query Store Hints (Public Preview)</a:t>
            </a:r>
            <a:r>
              <a:rPr lang="en-US" sz="1600" baseline="30000">
                <a:solidFill>
                  <a:schemeClr val="accent1"/>
                </a:solidFill>
                <a:cs typeface="Segoe UI"/>
              </a:rPr>
              <a:t>NEW</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4F5FB0C-2F17-D14C-86F5-4DA64227B3E6}"/>
              </a:ext>
            </a:extLst>
          </p:cNvPr>
          <p:cNvSpPr txBox="1"/>
          <p:nvPr/>
        </p:nvSpPr>
        <p:spPr>
          <a:xfrm>
            <a:off x="588263" y="1061141"/>
            <a:ext cx="6700424" cy="5293757"/>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Powershell,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Autoscale with Serverless (min and max cores)</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vCores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vCores with higher limits for more memory or workers</a:t>
            </a:r>
          </a:p>
          <a:p>
            <a:pPr marL="233363" indent="-233363">
              <a:buClr>
                <a:schemeClr val="accent1"/>
              </a:buClr>
              <a:buFont typeface="Arial" panose="020B0604020202020204" pitchFamily="34" charset="0"/>
              <a:buChar char="•"/>
            </a:pPr>
            <a:r>
              <a:rPr lang="en-US" sz="1400"/>
              <a:t>For MI, scale up vCores for more memory or look at Premium hardware</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20" end="20"/>
                                            </p:txEl>
                                          </p:spTgt>
                                        </p:tgtEl>
                                        <p:attrNameLst>
                                          <p:attrName>style.visibility</p:attrName>
                                        </p:attrNameLst>
                                      </p:cBhvr>
                                      <p:to>
                                        <p:strVal val="visible"/>
                                      </p:to>
                                    </p:set>
                                    <p:animEffect transition="in" filter="fade">
                                      <p:cBhvr>
                                        <p:cTn id="64" dur="500"/>
                                        <p:tgtEl>
                                          <p:spTgt spid="3">
                                            <p:txEl>
                                              <p:pRg st="20" end="2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879878E9-6FC9-4485-AA9A-FB224F15F17C}"/>
              </a:ext>
            </a:extLst>
          </p:cNvPr>
          <p:cNvSpPr txBox="1"/>
          <p:nvPr/>
        </p:nvSpPr>
        <p:spPr>
          <a:xfrm>
            <a:off x="1759299"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 Query Processing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F674030C-EA6E-42B0-BB76-42370E74C7C4}"/>
              </a:ext>
            </a:extLst>
          </p:cNvPr>
          <p:cNvSpPr txBox="1"/>
          <p:nvPr/>
        </p:nvSpPr>
        <p:spPr>
          <a:xfrm>
            <a:off x="4962010"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Plan Correction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0589864B-0955-44C7-AAE1-7676A1FBC29D}"/>
              </a:ext>
            </a:extLst>
          </p:cNvPr>
          <p:cNvSpPr txBox="1"/>
          <p:nvPr/>
        </p:nvSpPr>
        <p:spPr>
          <a:xfrm>
            <a:off x="8164722"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a:t>
            </a:r>
            <a:br>
              <a:rPr kumimoji="0" lang="en-US" sz="2000" b="0" i="0" u="none" strike="noStrike" kern="1200" cap="none" spc="0" normalizeH="0" baseline="0" noProof="0">
                <a:ln>
                  <a:noFill/>
                </a:ln>
                <a:solidFill>
                  <a:srgbClr val="0078D4"/>
                </a:solidFill>
                <a:effectLst/>
                <a:uLnTx/>
                <a:uFillTx/>
                <a:latin typeface="Segoe UI Semibold"/>
                <a:ea typeface="+mn-ea"/>
                <a:cs typeface="+mn-cs"/>
              </a:rPr>
            </a:br>
            <a:r>
              <a:rPr kumimoji="0" lang="en-US" sz="2000" b="0" i="0" u="none" strike="noStrike" kern="1200" cap="none" spc="0" normalizeH="0" baseline="0" noProof="0">
                <a:ln>
                  <a:noFill/>
                </a:ln>
                <a:solidFill>
                  <a:srgbClr val="0078D4"/>
                </a:solidFill>
                <a:effectLst/>
                <a:uLnTx/>
                <a:uFillTx/>
                <a:latin typeface="Segoe UI Semibold"/>
                <a:ea typeface="+mn-ea"/>
                <a:cs typeface="+mn-cs"/>
              </a:rPr>
              <a:t>Tuning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34F2C0D3-DBEF-4122-A416-B18E3BF67C0E}"/>
              </a:ext>
            </a:extLst>
          </p:cNvPr>
          <p:cNvSpPr txBox="1"/>
          <p:nvPr/>
        </p:nvSpPr>
        <p:spPr>
          <a:xfrm>
            <a:off x="3315527" y="5624228"/>
            <a:ext cx="5560946" cy="307777"/>
          </a:xfrm>
          <a:prstGeom prst="rect">
            <a:avLst/>
          </a:prstGeom>
          <a:noFill/>
        </p:spPr>
        <p:txBody>
          <a:bodyPr wrap="none" lIns="0" tIns="0" rIns="0" bIns="0" rtlCol="0">
            <a:spAutoFit/>
          </a:bodyPr>
          <a:lstStyle/>
          <a:p>
            <a:pPr algn="l"/>
            <a:r>
              <a:rPr lang="en-US" sz="2000" b="1">
                <a:solidFill>
                  <a:schemeClr val="accent1"/>
                </a:solidFill>
              </a:rPr>
              <a:t>Accelerate performance with no code changes</a:t>
            </a:r>
          </a:p>
        </p:txBody>
      </p:sp>
      <p:pic>
        <p:nvPicPr>
          <p:cNvPr id="9" name="Graphic 8" descr="Single gear">
            <a:extLst>
              <a:ext uri="{FF2B5EF4-FFF2-40B4-BE49-F238E27FC236}">
                <a16:creationId xmlns:a16="http://schemas.microsoft.com/office/drawing/2014/main" id="{5B411926-2782-4B80-9AC1-BD3666F54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5452" y="4151550"/>
            <a:ext cx="914400" cy="914400"/>
          </a:xfrm>
          <a:prstGeom prst="rect">
            <a:avLst/>
          </a:prstGeom>
        </p:spPr>
      </p:pic>
      <p:sp>
        <p:nvSpPr>
          <p:cNvPr id="10" name="TextBox 9">
            <a:extLst>
              <a:ext uri="{FF2B5EF4-FFF2-40B4-BE49-F238E27FC236}">
                <a16:creationId xmlns:a16="http://schemas.microsoft.com/office/drawing/2014/main" id="{8220C374-E27B-4143-A8EF-9A396C821A2E}"/>
              </a:ext>
            </a:extLst>
          </p:cNvPr>
          <p:cNvSpPr txBox="1"/>
          <p:nvPr/>
        </p:nvSpPr>
        <p:spPr>
          <a:xfrm>
            <a:off x="1731889" y="3829109"/>
            <a:ext cx="2301527" cy="307777"/>
          </a:xfrm>
          <a:prstGeom prst="rect">
            <a:avLst/>
          </a:prstGeom>
          <a:noFill/>
        </p:spPr>
        <p:txBody>
          <a:bodyPr wrap="none" lIns="0" tIns="0" rIns="0" bIns="0" rtlCol="0">
            <a:spAutoFit/>
          </a:bodyPr>
          <a:lstStyle/>
          <a:p>
            <a:pPr algn="l"/>
            <a:r>
              <a:rPr lang="en-US" sz="2000">
                <a:solidFill>
                  <a:schemeClr val="accent1"/>
                </a:solidFill>
              </a:rPr>
              <a:t>Built into the engine</a:t>
            </a:r>
          </a:p>
        </p:txBody>
      </p:sp>
      <p:sp>
        <p:nvSpPr>
          <p:cNvPr id="11" name="TextBox 10">
            <a:extLst>
              <a:ext uri="{FF2B5EF4-FFF2-40B4-BE49-F238E27FC236}">
                <a16:creationId xmlns:a16="http://schemas.microsoft.com/office/drawing/2014/main" id="{47EC99A9-7636-43FD-A2A1-26B708642824}"/>
              </a:ext>
            </a:extLst>
          </p:cNvPr>
          <p:cNvSpPr txBox="1"/>
          <p:nvPr/>
        </p:nvSpPr>
        <p:spPr>
          <a:xfrm>
            <a:off x="5122977" y="3823211"/>
            <a:ext cx="1946046" cy="307777"/>
          </a:xfrm>
          <a:prstGeom prst="rect">
            <a:avLst/>
          </a:prstGeom>
          <a:noFill/>
        </p:spPr>
        <p:txBody>
          <a:bodyPr wrap="none" lIns="0" tIns="0" rIns="0" bIns="0" rtlCol="0">
            <a:spAutoFit/>
          </a:bodyPr>
          <a:lstStyle/>
          <a:p>
            <a:pPr algn="l"/>
            <a:r>
              <a:rPr lang="en-US" sz="2000">
                <a:solidFill>
                  <a:schemeClr val="accent1"/>
                </a:solidFill>
              </a:rPr>
              <a:t>Last known good</a:t>
            </a:r>
          </a:p>
        </p:txBody>
      </p:sp>
      <p:pic>
        <p:nvPicPr>
          <p:cNvPr id="12" name="Graphic 11" descr="Back with solid fill">
            <a:extLst>
              <a:ext uri="{FF2B5EF4-FFF2-40B4-BE49-F238E27FC236}">
                <a16:creationId xmlns:a16="http://schemas.microsoft.com/office/drawing/2014/main" id="{0B314251-1ECE-4EDB-91A8-90D094C075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4151550"/>
            <a:ext cx="914400" cy="914400"/>
          </a:xfrm>
          <a:prstGeom prst="rect">
            <a:avLst/>
          </a:prstGeom>
        </p:spPr>
      </p:pic>
      <p:sp>
        <p:nvSpPr>
          <p:cNvPr id="13" name="TextBox 12">
            <a:extLst>
              <a:ext uri="{FF2B5EF4-FFF2-40B4-BE49-F238E27FC236}">
                <a16:creationId xmlns:a16="http://schemas.microsoft.com/office/drawing/2014/main" id="{F1814D9C-D29F-4DD9-8D49-417B666DEC87}"/>
              </a:ext>
            </a:extLst>
          </p:cNvPr>
          <p:cNvSpPr txBox="1"/>
          <p:nvPr/>
        </p:nvSpPr>
        <p:spPr>
          <a:xfrm>
            <a:off x="8219515" y="3845031"/>
            <a:ext cx="2296911" cy="307777"/>
          </a:xfrm>
          <a:prstGeom prst="rect">
            <a:avLst/>
          </a:prstGeom>
          <a:noFill/>
        </p:spPr>
        <p:txBody>
          <a:bodyPr wrap="none" lIns="0" tIns="0" rIns="0" bIns="0" rtlCol="0">
            <a:spAutoFit/>
          </a:bodyPr>
          <a:lstStyle/>
          <a:p>
            <a:pPr algn="l"/>
            <a:r>
              <a:rPr lang="en-US" sz="2000">
                <a:solidFill>
                  <a:schemeClr val="accent1"/>
                </a:solidFill>
              </a:rPr>
              <a:t>Hands-free indexing</a:t>
            </a:r>
          </a:p>
        </p:txBody>
      </p:sp>
      <p:pic>
        <p:nvPicPr>
          <p:cNvPr id="14" name="Graphic 13" descr="Sign language outline">
            <a:extLst>
              <a:ext uri="{FF2B5EF4-FFF2-40B4-BE49-F238E27FC236}">
                <a16:creationId xmlns:a16="http://schemas.microsoft.com/office/drawing/2014/main" id="{137A8434-5231-44A3-9B54-048651B129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852148" y="4173370"/>
            <a:ext cx="914400" cy="914400"/>
          </a:xfrm>
          <a:prstGeom prst="rect">
            <a:avLst/>
          </a:prstGeom>
        </p:spPr>
      </p:pic>
    </p:spTree>
    <p:extLst>
      <p:ext uri="{BB962C8B-B14F-4D97-AF65-F5344CB8AC3E}">
        <p14:creationId xmlns:p14="http://schemas.microsoft.com/office/powerpoint/2010/main" val="301614226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dbcompat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dbcompat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dbcompat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2c0272b-f05b-475f-9459-f7525b8ef3e1"/>
    <ds:schemaRef ds:uri="http://schemas.microsoft.com/office/infopath/2007/PartnerControls"/>
    <ds:schemaRef ds:uri="http://schemas.microsoft.com/office/2006/documentManagement/types"/>
    <ds:schemaRef ds:uri="http://schemas.microsoft.com/sharepoint/v3"/>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230e9df3-be65-4c73-a93b-d1236ebd677e"/>
    <ds:schemaRef ds:uri="3ae6f26d-9444-4782-a775-fd15bae28999"/>
    <ds:schemaRef ds:uri="http://purl.org/dc/dcmitype/"/>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E9AC5338-582D-45B8-8593-AC53CC08DDC9}">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1230</TotalTime>
  <Words>31629</Words>
  <Application>Microsoft Office PowerPoint</Application>
  <PresentationFormat>Widescreen</PresentationFormat>
  <Paragraphs>4916</Paragraphs>
  <Slides>164</Slides>
  <Notes>161</Notes>
  <HiddenSlides>27</HiddenSlides>
  <MMClips>2</MMClips>
  <ScaleCrop>false</ScaleCrop>
  <HeadingPairs>
    <vt:vector size="6" baseType="variant">
      <vt:variant>
        <vt:lpstr>Fonts Used</vt:lpstr>
      </vt:variant>
      <vt:variant>
        <vt:i4>14</vt:i4>
      </vt:variant>
      <vt:variant>
        <vt:lpstr>Theme</vt:lpstr>
      </vt:variant>
      <vt:variant>
        <vt:i4>18</vt:i4>
      </vt:variant>
      <vt:variant>
        <vt:lpstr>Slide Titles</vt:lpstr>
      </vt:variant>
      <vt:variant>
        <vt:i4>164</vt:i4>
      </vt:variant>
    </vt:vector>
  </HeadingPairs>
  <TitlesOfParts>
    <vt:vector size="196"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OCP Blue Bar template</vt:lpstr>
      <vt:lpstr>Welcome to the Azure SQL Hands-on Workshop!</vt:lpstr>
      <vt:lpstr>PowerPoint Presentation</vt:lpstr>
      <vt:lpstr>Welcome to the Azure SQL Workshop!</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Service tiers – Managed Instance</vt:lpstr>
      <vt:lpstr>PowerPoint Presentation</vt:lpstr>
      <vt:lpstr>Service tiers – SQL Database and Managed Instance</vt:lpstr>
      <vt:lpstr>PowerPoint Presentation</vt:lpstr>
      <vt:lpstr>Demo Azure SQL Database serverless</vt:lpstr>
      <vt:lpstr>Knowledge check</vt:lpstr>
      <vt:lpstr>Hardware</vt:lpstr>
      <vt:lpstr>Interfaces for Azure SQL</vt:lpstr>
      <vt:lpstr>Demo Azure SQL unified experience</vt:lpstr>
      <vt:lpstr>Summary</vt:lpstr>
      <vt:lpstr>Deploy and configure</vt:lpstr>
      <vt:lpstr>New deployment vs. Migration</vt:lpstr>
      <vt:lpstr>Pre-deployment planning</vt:lpstr>
      <vt:lpstr>Resource limit considerations</vt:lpstr>
      <vt:lpstr>Knowledge check</vt:lpstr>
      <vt:lpstr>Deploy</vt:lpstr>
      <vt:lpstr>Demo Deploy Azure SQL</vt:lpstr>
      <vt:lpstr>Key Deployment Implementation Details</vt:lpstr>
      <vt:lpstr>Verify Deployment</vt:lpstr>
      <vt:lpstr>Demo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Demo Restore natively in  SQL Managed Instance</vt:lpstr>
      <vt:lpstr>Knowledge check</vt:lpstr>
      <vt:lpstr>Exercises! aka.ms/exercise1 Units 3, 4, and 6</vt:lpstr>
      <vt:lpstr>Summary</vt:lpstr>
      <vt:lpstr>Knowledge check</vt:lpstr>
      <vt:lpstr>Knowledge check</vt:lpstr>
      <vt:lpstr>15 min break</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Data encryption</vt:lpstr>
      <vt:lpstr>Dynamic Data Masking</vt:lpstr>
      <vt:lpstr>Setup and configure data protection</vt:lpstr>
      <vt:lpstr>Knowledge check</vt:lpstr>
      <vt:lpstr>15 min break</vt:lpstr>
      <vt:lpstr>Auditing in Azure SQL</vt:lpstr>
      <vt:lpstr>Monitoring and managing security</vt:lpstr>
      <vt:lpstr>Data classification and Microsoft Defender</vt:lpstr>
      <vt:lpstr>Advanced Threat Protection  Detect unusual and harmful attempts to breach your database</vt:lpstr>
      <vt:lpstr>Demo Data Classification and Azure Defender</vt:lpstr>
      <vt:lpstr>Knowledge check</vt:lpstr>
      <vt:lpstr>Exercises! aka.ms/exercise2 Units 3, 4, 5, 8 Bonus: 9</vt:lpstr>
      <vt:lpstr>Summary</vt:lpstr>
      <vt:lpstr>Knowledge check</vt:lpstr>
      <vt:lpstr>Knowledge check</vt:lpstr>
      <vt:lpstr>60 min Lunch</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60 min lunch break</vt:lpstr>
      <vt:lpstr>Demo Monitoring performance</vt:lpstr>
      <vt:lpstr>Common Performance Scenarios</vt:lpstr>
      <vt:lpstr>Azure specific performance scenarios</vt:lpstr>
      <vt:lpstr>Demo Log Governance</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Exercises! aka.ms/exercise3 Units 5 and 7 READ: 9 (Knowledge check as a class)</vt:lpstr>
      <vt:lpstr>Summary</vt:lpstr>
      <vt:lpstr>Knowledge check</vt:lpstr>
      <vt:lpstr>Availability</vt:lpstr>
      <vt:lpstr>Availability capabilities and tasks</vt:lpstr>
      <vt:lpstr>Backup and restore </vt:lpstr>
      <vt:lpstr>Demo PITR</vt:lpstr>
      <vt:lpstr>PowerPoint Presentation</vt:lpstr>
      <vt:lpstr>Demo PITR</vt:lpstr>
      <vt:lpstr>General Purpose High Availability</vt:lpstr>
      <vt:lpstr>Business Critical High Availability</vt:lpstr>
      <vt:lpstr>Demo Faster failovers with Business critical</vt:lpstr>
      <vt:lpstr>Hyperscale High Availability</vt:lpstr>
      <vt:lpstr>Demo Read scale out with Hyperscale</vt:lpstr>
      <vt:lpstr>PowerPoint Presentation</vt:lpstr>
      <vt:lpstr>Demo Read scale out with Hyperscale</vt:lpstr>
      <vt:lpstr>Knowledge check</vt:lpstr>
      <vt:lpstr>Zone redundancy – Business Critical</vt:lpstr>
      <vt:lpstr>Zone redundancy – General Purpose</vt:lpstr>
      <vt:lpstr>Service Level Agreement (SLA)</vt:lpstr>
      <vt:lpstr>Active geo-replication vs auto-failover groups</vt:lpstr>
      <vt:lpstr>Active geo-replication vs auto-failover groups</vt:lpstr>
      <vt:lpstr>Demo Auto-failover groups</vt:lpstr>
      <vt:lpstr>15 min break</vt:lpstr>
      <vt:lpstr>Database availability and consistency</vt:lpstr>
      <vt:lpstr>Accelerated Database Recovery (ADR)</vt:lpstr>
      <vt:lpstr>Demo Accelerated Database Recovery</vt:lpstr>
      <vt:lpstr>Making the right choices</vt:lpstr>
      <vt:lpstr>Monitoring availability</vt:lpstr>
      <vt:lpstr>Knowledge check</vt:lpstr>
      <vt:lpstr>Exercises! aka.ms/exercise4 Units 3, 5, and 6</vt:lpstr>
      <vt:lpstr>15 min break</vt:lpstr>
      <vt:lpstr>PowerPoint Presentation</vt:lpstr>
      <vt:lpstr>Knowledge check</vt:lpstr>
      <vt:lpstr>Knowledge check</vt:lpstr>
      <vt:lpstr>Putting it all together</vt:lpstr>
      <vt:lpstr>What to use when…</vt:lpstr>
      <vt:lpstr>What to use when…</vt:lpstr>
      <vt:lpstr>What to use when…</vt:lpstr>
      <vt:lpstr>Knowledge check</vt:lpstr>
      <vt:lpstr>PowerPoint Presentation</vt:lpstr>
      <vt:lpstr>What to use when…</vt:lpstr>
      <vt:lpstr>Knowledge check</vt:lpstr>
      <vt:lpstr>Scenario 1: Minimize the use of passwords for accessing databases</vt:lpstr>
      <vt:lpstr>What to use when…</vt:lpstr>
      <vt:lpstr>What to use when…</vt:lpstr>
      <vt:lpstr>What to use when…</vt:lpstr>
      <vt:lpstr>Knowledge check</vt:lpstr>
      <vt:lpstr>PowerPoint Presentation</vt:lpstr>
      <vt:lpstr>PowerPoint Presentation</vt:lpstr>
      <vt:lpstr>What to use when…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The Microsoft engineering team at Live! 360</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Anindita Basak</cp:lastModifiedBy>
  <cp:revision>4</cp:revision>
  <cp:lastPrinted>2020-09-29T11:30:15Z</cp:lastPrinted>
  <dcterms:created xsi:type="dcterms:W3CDTF">2020-07-30T15:44:50Z</dcterms:created>
  <dcterms:modified xsi:type="dcterms:W3CDTF">2023-01-05T11:47:16Z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